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77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  <a:srgbClr val="FF0066"/>
    <a:srgbClr val="FFCC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3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9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8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9F53-C47D-453B-92A5-684000A7AE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A636-66FB-4AC0-BB75-A4595616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8589" y="147918"/>
            <a:ext cx="380551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Pre-Class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471" y="1071248"/>
            <a:ext cx="57239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ookman Old Style" panose="02050604050505020204" pitchFamily="18" charset="0"/>
              </a:rPr>
              <a:t>Directions: 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u="sng" dirty="0" smtClean="0">
                <a:latin typeface="Bookman Old Style" panose="02050604050505020204" pitchFamily="18" charset="0"/>
              </a:rPr>
              <a:t>Complete the Bell Ringer worksheet.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latin typeface="Bookman Old Style" panose="02050604050505020204" pitchFamily="18" charset="0"/>
              </a:rPr>
              <a:t>Make sure you have a </a:t>
            </a:r>
            <a:r>
              <a:rPr lang="en-US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sharp pencil!</a:t>
            </a:r>
            <a:endParaRPr lang="en-US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86" y="2312895"/>
            <a:ext cx="5323568" cy="41136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867835" y="2850776"/>
            <a:ext cx="1371600" cy="147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23495" y="147918"/>
            <a:ext cx="856129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I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2299" y="1368906"/>
            <a:ext cx="2617693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5 minutes</a:t>
            </a:r>
            <a:endParaRPr lang="en-US" sz="36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188" y="1020557"/>
            <a:ext cx="719636" cy="99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02066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Input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590" y="163748"/>
            <a:ext cx="860611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9" y="105600"/>
            <a:ext cx="1018722" cy="14080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1395" y="303344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30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6983" y="892686"/>
            <a:ext cx="8087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Directions:  </a:t>
            </a:r>
            <a:r>
              <a:rPr lang="en-US" sz="3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Turn in their instruction workbooks to </a:t>
            </a:r>
            <a:r>
              <a:rPr lang="en-US" sz="3200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pages 2 &amp; 3</a:t>
            </a:r>
            <a:r>
              <a:rPr lang="en-US" sz="32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560" y="1969904"/>
            <a:ext cx="3760064" cy="4777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044" y="1990956"/>
            <a:ext cx="3878451" cy="47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02066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Input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590" y="163748"/>
            <a:ext cx="860611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2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9" y="105600"/>
            <a:ext cx="1018722" cy="14080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1395" y="303344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15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782" y="1928109"/>
            <a:ext cx="97265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Lesson Vocabulary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absolute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additive inverse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integer</a:t>
            </a:r>
            <a:endParaRPr lang="en-US" sz="7200" b="1" u="sng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02066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Input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590" y="163748"/>
            <a:ext cx="860611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4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9" y="105600"/>
            <a:ext cx="1018722" cy="14080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1395" y="303344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45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741" y="1332620"/>
            <a:ext cx="8365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absolute value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968" y="2303958"/>
            <a:ext cx="6850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This </a:t>
            </a:r>
            <a:r>
              <a:rPr lang="en-US" sz="4000" dirty="0">
                <a:latin typeface="Bookman Old Style" panose="02050604050505020204" pitchFamily="18" charset="0"/>
              </a:rPr>
              <a:t>notation is to express a numbers distance from zero on a number line.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623193" y="4734342"/>
                <a:ext cx="2469843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 smtClean="0"/>
                  <a:t>= </a:t>
                </a:r>
                <a:r>
                  <a:rPr lang="en-US" sz="6000" b="1" dirty="0" smtClean="0">
                    <a:solidFill>
                      <a:srgbClr val="00B0F0"/>
                    </a:solidFill>
                  </a:rPr>
                  <a:t>2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 smtClean="0"/>
                  <a:t>= </a:t>
                </a:r>
                <a:r>
                  <a:rPr lang="en-US" sz="6000" b="1" dirty="0" smtClean="0">
                    <a:solidFill>
                      <a:srgbClr val="00B0F0"/>
                    </a:solidFill>
                  </a:rPr>
                  <a:t>2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193" y="4734342"/>
                <a:ext cx="2469843" cy="2123658"/>
              </a:xfrm>
              <a:prstGeom prst="rect">
                <a:avLst/>
              </a:prstGeom>
              <a:blipFill rotWithShape="0">
                <a:blip r:embed="rId3"/>
                <a:stretch>
                  <a:fillRect t="-10920" r="-1802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198396" y="1890301"/>
                <a:ext cx="331943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6000" b="1" dirty="0" smtClean="0"/>
                  <a:t>= </a:t>
                </a:r>
                <a:r>
                  <a:rPr lang="en-US" sz="6000" b="1" dirty="0" smtClean="0">
                    <a:solidFill>
                      <a:srgbClr val="00B0F0"/>
                    </a:solidFill>
                  </a:rPr>
                  <a:t>10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6000" b="1" dirty="0" smtClean="0"/>
                  <a:t>= </a:t>
                </a:r>
                <a:r>
                  <a:rPr lang="en-US" sz="6000" b="1" dirty="0" smtClean="0">
                    <a:solidFill>
                      <a:srgbClr val="00B0F0"/>
                    </a:solidFill>
                  </a:rPr>
                  <a:t>10</a:t>
                </a:r>
                <a:endParaRPr lang="en-US" sz="6000" b="1" dirty="0" smtClean="0">
                  <a:solidFill>
                    <a:srgbClr val="00B0F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396" y="1890301"/>
                <a:ext cx="3319435" cy="2123658"/>
              </a:xfrm>
              <a:prstGeom prst="rect">
                <a:avLst/>
              </a:prstGeom>
              <a:blipFill rotWithShape="0">
                <a:blip r:embed="rId4"/>
                <a:stretch>
                  <a:fillRect t="-10920" r="-13235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193" y="4242950"/>
            <a:ext cx="5417608" cy="22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02066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Input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590" y="163748"/>
            <a:ext cx="860611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4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9" y="105600"/>
            <a:ext cx="1018722" cy="14080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1395" y="303344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1 minute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741" y="1506677"/>
            <a:ext cx="8365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u="sng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additive inverse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967" y="2511466"/>
            <a:ext cx="7555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a number you add to another number to equal zero.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This is also known as the opposite number.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x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+ (-</a:t>
            </a:r>
            <a:r>
              <a:rPr lang="en-US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x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 = 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(-</a:t>
            </a:r>
            <a:r>
              <a:rPr lang="en-US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x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 + </a:t>
            </a:r>
            <a:r>
              <a:rPr lang="en-US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x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= 0.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774" y="3213667"/>
            <a:ext cx="4435205" cy="33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02066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Input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590" y="163748"/>
            <a:ext cx="860611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9" y="105600"/>
            <a:ext cx="1018722" cy="14080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1395" y="303344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30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741" y="1506677"/>
            <a:ext cx="8365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u="sng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integer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740" y="2771604"/>
            <a:ext cx="9289671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 numbers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US" sz="4000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opposites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</a:pPr>
            <a:endParaRPr lang="en-US" sz="40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  <a:endParaRPr lang="en-US" sz="4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6633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6633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754" y="3729955"/>
            <a:ext cx="4405314" cy="27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02066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Input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4370" y="163748"/>
            <a:ext cx="1172831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6a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9" y="105600"/>
            <a:ext cx="1018722" cy="14080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1395" y="303344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3</a:t>
            </a:r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2" y="1627934"/>
            <a:ext cx="10426234" cy="49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02066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Input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0754" y="163748"/>
            <a:ext cx="1156448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6b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4719" y="232812"/>
            <a:ext cx="1883599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4</a:t>
            </a:r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61" y="992657"/>
            <a:ext cx="9070893" cy="56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545"/>
          <a:stretch/>
        </p:blipFill>
        <p:spPr>
          <a:xfrm>
            <a:off x="891752" y="979501"/>
            <a:ext cx="10134836" cy="5718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4773" y="379192"/>
            <a:ext cx="524141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Modeling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0754" y="163748"/>
            <a:ext cx="1156448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7a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1 minute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30754" y="163748"/>
            <a:ext cx="1156448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7b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1 minute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9" y="1702453"/>
            <a:ext cx="11489735" cy="4587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4773" y="379192"/>
            <a:ext cx="524141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Modeling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30754" y="163748"/>
            <a:ext cx="1156448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8a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30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9" y="1922089"/>
            <a:ext cx="11836301" cy="3725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4773" y="379192"/>
            <a:ext cx="524141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Modeling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1095" y="134471"/>
            <a:ext cx="1277470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IIa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7707" y="11361"/>
            <a:ext cx="20573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Review</a:t>
            </a:r>
            <a:endParaRPr lang="en-US" sz="32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1788" y="58570"/>
            <a:ext cx="2514233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2.5 minutes</a:t>
            </a:r>
            <a:endParaRPr lang="en-US" sz="28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953" y="-26924"/>
            <a:ext cx="502248" cy="6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02066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Teacher Input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0754" y="163748"/>
            <a:ext cx="1156448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8b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2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9" y="1922089"/>
            <a:ext cx="11836301" cy="3725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4718" y="3052482"/>
            <a:ext cx="1042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okman Old Style" panose="02050604050505020204" pitchFamily="18" charset="0"/>
              </a:rPr>
              <a:t>Adding integers is similar to adding whole numbers since…  It is different because…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51" y="1913596"/>
            <a:ext cx="11500369" cy="110799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Educational Brain Break</a:t>
            </a:r>
            <a:endParaRPr lang="en-US" sz="66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0754" y="163748"/>
            <a:ext cx="1156448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30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pic>
        <p:nvPicPr>
          <p:cNvPr id="16386" name="Picture 2" descr="Image result for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35" y="3392683"/>
            <a:ext cx="4730600" cy="33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5035" y="302247"/>
            <a:ext cx="6339196" cy="6463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Educational Brain Break</a:t>
            </a:r>
            <a:endParaRPr lang="en-US" sz="36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5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7035" y="2021548"/>
            <a:ext cx="110876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Directions:  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 out of your seat. 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 classmate that has your </a:t>
            </a:r>
            <a:r>
              <a:rPr lang="en-US" sz="40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additive inverse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be one person 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has it.  </a:t>
            </a:r>
            <a:endParaRPr lang="en-US" sz="4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467" y="163748"/>
            <a:ext cx="455915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Guided Practice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10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053" y="1749979"/>
            <a:ext cx="694623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Directions: 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 to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3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your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 workbook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Tear this page out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</a:t>
            </a:r>
            <a:r>
              <a:rPr lang="en-US" sz="40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1-10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(What you do not finish is homework.)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44" y="2741195"/>
            <a:ext cx="2536251" cy="3167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314" y="2741195"/>
            <a:ext cx="2471796" cy="31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4" y="0"/>
            <a:ext cx="10210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130"/>
            <a:ext cx="12098517" cy="56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543"/>
          <a:stretch/>
        </p:blipFill>
        <p:spPr>
          <a:xfrm>
            <a:off x="139116" y="0"/>
            <a:ext cx="6855242" cy="6793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301" y="127864"/>
            <a:ext cx="943477" cy="6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301" y="127864"/>
            <a:ext cx="943477" cy="6730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64"/>
            <a:ext cx="8550442" cy="6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7161" y="153411"/>
            <a:ext cx="227957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Closure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2</a:t>
            </a:r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5759" y="4383896"/>
            <a:ext cx="102576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FFC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ntegers</a:t>
            </a:r>
            <a:r>
              <a:rPr lang="en-US" sz="3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3200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 numbers</a:t>
            </a:r>
            <a:r>
              <a:rPr lang="en-US" sz="3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3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US" sz="3200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opposites.</a:t>
            </a:r>
            <a:r>
              <a:rPr lang="en-US" sz="3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6633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6633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759" y="2580107"/>
            <a:ext cx="11514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Additive Inverse 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is a number you add to another number to equal zero.  This is also known as the opposite number.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x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+ (-</a:t>
            </a:r>
            <a:r>
              <a:rPr lang="en-US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x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 = 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(-</a:t>
            </a:r>
            <a:r>
              <a:rPr lang="en-US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x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 + </a:t>
            </a:r>
            <a:r>
              <a:rPr lang="en-US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x</a:t>
            </a:r>
            <a:r>
              <a:rPr lang="en-US" sz="2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= 0.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075" y="1638093"/>
            <a:ext cx="11514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Absolute Value</a:t>
            </a:r>
            <a:r>
              <a:rPr lang="en-US" sz="2800" dirty="0" smtClean="0">
                <a:latin typeface="Bookman Old Style" panose="02050604050505020204" pitchFamily="18" charset="0"/>
              </a:rPr>
              <a:t>:  is a notation to </a:t>
            </a:r>
            <a:r>
              <a:rPr lang="en-US" sz="2800" dirty="0">
                <a:latin typeface="Bookman Old Style" panose="02050604050505020204" pitchFamily="18" charset="0"/>
              </a:rPr>
              <a:t>express a numbers distance from zero on a number line.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31318" y="2015119"/>
                <a:ext cx="4151262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200" b="1" dirty="0" smtClean="0"/>
                  <a:t>=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2 </a:t>
                </a:r>
                <a:r>
                  <a:rPr lang="en-US" sz="3200" b="1" dirty="0" smtClean="0"/>
                  <a:t>&amp;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200" b="1" dirty="0" smtClean="0"/>
                  <a:t>=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2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18" y="2015119"/>
                <a:ext cx="4151262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7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1309" y="139172"/>
            <a:ext cx="321541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Exit Ticket</a:t>
            </a:r>
            <a:endParaRPr lang="en-US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719" y="232812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3</a:t>
            </a:r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34429"/>
            <a:ext cx="1018722" cy="14080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963" y="1542505"/>
            <a:ext cx="1155796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</a:t>
            </a:r>
            <a:r>
              <a:rPr lang="en-US" sz="54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mathematicians</a:t>
            </a: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u="sng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</a:t>
            </a:r>
            <a:r>
              <a:rPr lang="en-US" sz="54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 line </a:t>
            </a: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US" sz="54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integers</a:t>
            </a: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en-US" sz="5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08" y="4515587"/>
            <a:ext cx="4008308" cy="201683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59379" y="3450821"/>
            <a:ext cx="4876800" cy="3081605"/>
            <a:chOff x="228600" y="179755"/>
            <a:chExt cx="4876800" cy="3081605"/>
          </a:xfrm>
        </p:grpSpPr>
        <p:sp>
          <p:nvSpPr>
            <p:cNvPr id="16" name="Rectangle 15"/>
            <p:cNvSpPr/>
            <p:nvPr/>
          </p:nvSpPr>
          <p:spPr>
            <a:xfrm>
              <a:off x="228600" y="182880"/>
              <a:ext cx="4587240" cy="3078480"/>
            </a:xfrm>
            <a:prstGeom prst="rect">
              <a:avLst/>
            </a:prstGeom>
            <a:blipFill>
              <a:blip r:embed="rId4"/>
              <a:srcRect/>
              <a:stretch>
                <a:fillRect b="-136139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2260" y="502920"/>
              <a:ext cx="226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Bookman Old Style" panose="02050604050505020204" pitchFamily="18" charset="0"/>
                  <a:ea typeface="NiceandNeat" panose="02000603000000000000" pitchFamily="2" charset="0"/>
                </a:rPr>
                <a:t>EXIT TICKET</a:t>
              </a:r>
              <a:endParaRPr lang="en-US" b="1" dirty="0">
                <a:latin typeface="Bookman Old Style" panose="02050604050505020204" pitchFamily="18" charset="0"/>
                <a:ea typeface="NiceandNeat" panose="02000603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" y="179755"/>
              <a:ext cx="3901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Bookman Old Style" panose="02050604050505020204" pitchFamily="18" charset="0"/>
                  <a:ea typeface="NiceandNeat" panose="02000603000000000000" pitchFamily="2" charset="0"/>
                </a:rPr>
                <a:t>Name</a:t>
              </a:r>
              <a:r>
                <a:rPr lang="en-US" sz="1200" b="1" dirty="0" smtClean="0">
                  <a:latin typeface="Bookman Old Style" panose="02050604050505020204" pitchFamily="18" charset="0"/>
                  <a:ea typeface="NiceandNeat" panose="02000603000000000000" pitchFamily="2" charset="0"/>
                  <a:sym typeface="Wingdings" panose="05000000000000000000" pitchFamily="2" charset="2"/>
                </a:rPr>
                <a:t>_________________________  </a:t>
              </a:r>
            </a:p>
            <a:p>
              <a:r>
                <a:rPr lang="en-US" sz="1200" b="1" dirty="0" smtClean="0">
                  <a:latin typeface="Bookman Old Style" panose="02050604050505020204" pitchFamily="18" charset="0"/>
                  <a:ea typeface="NiceandNeat" panose="02000603000000000000" pitchFamily="2" charset="0"/>
                  <a:sym typeface="Wingdings" panose="05000000000000000000" pitchFamily="2" charset="2"/>
                </a:rPr>
                <a:t>Period:_____  </a:t>
              </a:r>
            </a:p>
            <a:p>
              <a:r>
                <a:rPr lang="en-US" sz="1200" b="1" dirty="0" smtClean="0">
                  <a:latin typeface="Bookman Old Style" panose="02050604050505020204" pitchFamily="18" charset="0"/>
                  <a:ea typeface="NiceandNeat" panose="02000603000000000000" pitchFamily="2" charset="0"/>
                  <a:sym typeface="Wingdings" panose="05000000000000000000" pitchFamily="2" charset="2"/>
                </a:rPr>
                <a:t>Date:___________</a:t>
              </a:r>
              <a:endParaRPr lang="en-US" sz="1200" b="1" dirty="0">
                <a:latin typeface="Bookman Old Style" panose="02050604050505020204" pitchFamily="18" charset="0"/>
                <a:ea typeface="NiceandNeat" panose="02000603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" y="1021080"/>
              <a:ext cx="4244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ookman Old Style" panose="02050604050505020204" pitchFamily="18" charset="0"/>
                  <a:ea typeface="NiceandNeat" panose="02000603000000000000" pitchFamily="2" charset="0"/>
                </a:rPr>
                <a:t>Directions:  </a:t>
              </a:r>
              <a:r>
                <a:rPr lang="en-US" dirty="0" smtClean="0">
                  <a:latin typeface="Bookman Old Style" panose="02050604050505020204" pitchFamily="18" charset="0"/>
                  <a:ea typeface="NiceandNeat" panose="02000603000000000000" pitchFamily="2" charset="0"/>
                </a:rPr>
                <a:t>Answer today’s Focus Question(s) in the space below.</a:t>
              </a:r>
              <a:endParaRPr lang="en-US" dirty="0">
                <a:latin typeface="Bookman Old Style" panose="02050604050505020204" pitchFamily="18" charset="0"/>
                <a:ea typeface="NiceandNea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1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1095" y="134471"/>
            <a:ext cx="1277470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IIb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9179" y="27791"/>
            <a:ext cx="134470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Review</a:t>
            </a:r>
            <a:endParaRPr lang="en-US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7319" y="58570"/>
            <a:ext cx="1882588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2.5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72" y="40783"/>
            <a:ext cx="315210" cy="4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3025" y="134471"/>
            <a:ext cx="256592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Hook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12" y="1071248"/>
            <a:ext cx="10877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man Old Style" panose="02050604050505020204" pitchFamily="18" charset="0"/>
              </a:rPr>
              <a:t>Directions:  </a:t>
            </a:r>
            <a:r>
              <a:rPr lang="en-US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Think</a:t>
            </a:r>
            <a:r>
              <a:rPr lang="en-US" sz="4000" dirty="0" smtClean="0">
                <a:latin typeface="Bookman Old Style" panose="02050604050505020204" pitchFamily="18" charset="0"/>
              </a:rPr>
              <a:t>, </a:t>
            </a:r>
            <a:r>
              <a:rPr lang="en-US" sz="4000" u="sng" dirty="0" smtClean="0">
                <a:latin typeface="Bookman Old Style" panose="02050604050505020204" pitchFamily="18" charset="0"/>
              </a:rPr>
              <a:t>which one does not belong</a:t>
            </a:r>
            <a:r>
              <a:rPr lang="en-US" sz="4000" dirty="0">
                <a:latin typeface="Bookman Old Style" panose="02050604050505020204" pitchFamily="18" charset="0"/>
              </a:rPr>
              <a:t>?</a:t>
            </a:r>
            <a:r>
              <a:rPr lang="en-US" sz="4000" dirty="0" smtClean="0">
                <a:latin typeface="Bookman Old Style" panose="020506040505050202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We will discuss </a:t>
            </a:r>
            <a:r>
              <a:rPr lang="en-US" sz="4000" dirty="0" smtClean="0">
                <a:latin typeface="Bookman Old Style" panose="02050604050505020204" pitchFamily="18" charset="0"/>
              </a:rPr>
              <a:t>in </a:t>
            </a:r>
            <a:r>
              <a:rPr lang="en-US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 minute</a:t>
            </a:r>
            <a:r>
              <a:rPr lang="en-US" sz="4000" dirty="0" smtClean="0">
                <a:latin typeface="Bookman Old Style" panose="02050604050505020204" pitchFamily="18" charset="0"/>
              </a:rPr>
              <a:t>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0753" y="147918"/>
            <a:ext cx="1048871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III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6641" y="396081"/>
            <a:ext cx="1992623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1.5 minutes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17" y="76568"/>
            <a:ext cx="719636" cy="99468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07161" y="2394687"/>
            <a:ext cx="5166192" cy="42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0059" y="188260"/>
            <a:ext cx="587636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Focus Question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7001" y="147918"/>
            <a:ext cx="1492624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IVa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5728" y="1071248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30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06" y="162233"/>
            <a:ext cx="1018722" cy="14080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7006" y="1766105"/>
            <a:ext cx="1155796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</a:t>
            </a:r>
            <a:r>
              <a:rPr lang="en-US" sz="54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mathematicians</a:t>
            </a: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u="sng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</a:t>
            </a:r>
            <a:r>
              <a:rPr lang="en-US" sz="54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 line </a:t>
            </a: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US" sz="54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integers</a:t>
            </a:r>
            <a:r>
              <a:rPr lang="en-US" sz="5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en-US" sz="5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3" y="4725377"/>
            <a:ext cx="29337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78" y="3880690"/>
            <a:ext cx="5355945" cy="2694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410" y="4360497"/>
            <a:ext cx="2316724" cy="17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0059" y="188260"/>
            <a:ext cx="587636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Focus Question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8025" y="147918"/>
            <a:ext cx="1371600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IVb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06" y="162233"/>
            <a:ext cx="1018722" cy="14080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006" y="2020605"/>
            <a:ext cx="11557966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the lesson</a:t>
            </a:r>
            <a:r>
              <a:rPr lang="en-US" sz="4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u="sng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say</a:t>
            </a:r>
            <a:r>
              <a:rPr lang="en-US" sz="4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can</a:t>
            </a:r>
            <a:r>
              <a:rPr lang="en-US" sz="4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use a horizontal number line to add integers.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I can </a:t>
            </a:r>
            <a:r>
              <a:rPr lang="en-US" sz="4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explain that a sum of a number and its opposite is zero.</a:t>
            </a:r>
            <a:endParaRPr lang="en-US" sz="4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728" y="1001756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30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5895" y="103290"/>
            <a:ext cx="587636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Prerequisite Information</a:t>
            </a:r>
            <a:endParaRPr lang="en-US" sz="32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7001" y="147918"/>
            <a:ext cx="1492624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V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5728" y="103290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1 minute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06" y="162233"/>
            <a:ext cx="1018722" cy="1408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84" y="1246060"/>
            <a:ext cx="5355945" cy="2694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076" y="1629252"/>
            <a:ext cx="6096000" cy="4127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rgbClr val="FF0066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solidFill>
                  <a:srgbClr val="FF006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ntegers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4000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 numbers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US" sz="4000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opposites</a:t>
            </a:r>
            <a:r>
              <a:rPr lang="en-US" sz="4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</a:pPr>
            <a:endParaRPr lang="en-US" sz="40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  <a:endParaRPr lang="en-US" sz="4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6633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FF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6633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US" sz="28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 result for hori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84" y="3843952"/>
            <a:ext cx="5355945" cy="27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7260" y="211012"/>
            <a:ext cx="523090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Real World Connection</a:t>
            </a:r>
            <a:endParaRPr lang="en-US" sz="32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7001" y="147918"/>
            <a:ext cx="1492624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VI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4157" y="442538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1 minute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9" y="105600"/>
            <a:ext cx="1018722" cy="1408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739" y="2299643"/>
            <a:ext cx="3953432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Anchorage, Alaska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12098"/>
              </p:ext>
            </p:extLst>
          </p:nvPr>
        </p:nvGraphicFramePr>
        <p:xfrm>
          <a:off x="295308" y="5580627"/>
          <a:ext cx="5439843" cy="1036320"/>
        </p:xfrm>
        <a:graphic>
          <a:graphicData uri="http://schemas.openxmlformats.org/drawingml/2006/table">
            <a:tbl>
              <a:tblPr/>
              <a:tblGrid>
                <a:gridCol w="1813281"/>
                <a:gridCol w="1813281"/>
                <a:gridCol w="18132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Month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Low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High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August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Bookman Old Style" panose="02050604050505020204" pitchFamily="18" charset="0"/>
                        </a:rPr>
                        <a:t>49.4°F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Bookman Old Style" panose="02050604050505020204" pitchFamily="18" charset="0"/>
                        </a:rPr>
                        <a:t>63.3°F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196" name="Picture 4" descr="Image result for alask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9" y="2985246"/>
            <a:ext cx="2545978" cy="24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28599" y="3106063"/>
            <a:ext cx="444525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Jackson, Mississippi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599" y="3862285"/>
            <a:ext cx="2701846" cy="155216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22155"/>
              </p:ext>
            </p:extLst>
          </p:nvPr>
        </p:nvGraphicFramePr>
        <p:xfrm>
          <a:off x="6566119" y="5580627"/>
          <a:ext cx="5439843" cy="1036320"/>
        </p:xfrm>
        <a:graphic>
          <a:graphicData uri="http://schemas.openxmlformats.org/drawingml/2006/table">
            <a:tbl>
              <a:tblPr/>
              <a:tblGrid>
                <a:gridCol w="1813281"/>
                <a:gridCol w="1813281"/>
                <a:gridCol w="18132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Month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Low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High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August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65°F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Bookman Old Style" panose="02050604050505020204" pitchFamily="18" charset="0"/>
                        </a:rPr>
                        <a:t>97°F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799" y="3747570"/>
            <a:ext cx="2743200" cy="1666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0445" y="4104165"/>
            <a:ext cx="2429974" cy="1310280"/>
          </a:xfrm>
          <a:prstGeom prst="rect">
            <a:avLst/>
          </a:prstGeom>
        </p:spPr>
      </p:pic>
      <p:pic>
        <p:nvPicPr>
          <p:cNvPr id="8208" name="Picture 16" descr="Image result for thermometer temperatu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2192" r="30493" b="4016"/>
          <a:stretch/>
        </p:blipFill>
        <p:spPr bwMode="auto">
          <a:xfrm>
            <a:off x="5688580" y="890832"/>
            <a:ext cx="877539" cy="42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7260" y="211012"/>
            <a:ext cx="523090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Importance/Relevance</a:t>
            </a:r>
            <a:endParaRPr lang="en-US" sz="32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7001" y="147918"/>
            <a:ext cx="1492624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VII</a:t>
            </a:r>
            <a:endParaRPr lang="en-US" sz="5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9" y="105600"/>
            <a:ext cx="1018722" cy="14080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0119" y="1747699"/>
            <a:ext cx="1130950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Integers</a:t>
            </a:r>
            <a:r>
              <a:rPr lang="en-US" sz="3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important because it helps us be more precise with our calculations when solving mathematical problems.</a:t>
            </a:r>
            <a:endParaRPr lang="en-US" sz="36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647" y="3755017"/>
            <a:ext cx="4918518" cy="27543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1395" y="303344"/>
            <a:ext cx="1694331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30 seconds</a:t>
            </a:r>
            <a:endParaRPr lang="en-US" sz="2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581</Words>
  <Application>Microsoft Office PowerPoint</Application>
  <PresentationFormat>Widescreen</PresentationFormat>
  <Paragraphs>142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Cambria Math</vt:lpstr>
      <vt:lpstr>NiceandNeat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Breazeale</dc:creator>
  <cp:lastModifiedBy>Alice Breazeale</cp:lastModifiedBy>
  <cp:revision>29</cp:revision>
  <dcterms:created xsi:type="dcterms:W3CDTF">2019-06-14T19:29:01Z</dcterms:created>
  <dcterms:modified xsi:type="dcterms:W3CDTF">2019-06-14T22:08:13Z</dcterms:modified>
</cp:coreProperties>
</file>