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Lst>
  <p:sldSz cx="10058400" cy="7772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64" y="72"/>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66AB92-2939-4A10-84B1-69CB2D606F3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3509090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AB92-2939-4A10-84B1-69CB2D606F3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205264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AB92-2939-4A10-84B1-69CB2D606F3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319754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AB92-2939-4A10-84B1-69CB2D606F3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121047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6AB92-2939-4A10-84B1-69CB2D606F3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19042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66AB92-2939-4A10-84B1-69CB2D606F3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83578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66AB92-2939-4A10-84B1-69CB2D606F30}"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152788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66AB92-2939-4A10-84B1-69CB2D606F30}"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3873158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6AB92-2939-4A10-84B1-69CB2D606F30}"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252150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AB92-2939-4A10-84B1-69CB2D606F3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353412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AB92-2939-4A10-84B1-69CB2D606F3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7214-232C-425A-ACED-47A88DA5803B}" type="slidenum">
              <a:rPr lang="en-US" smtClean="0"/>
              <a:t>‹#›</a:t>
            </a:fld>
            <a:endParaRPr lang="en-US"/>
          </a:p>
        </p:txBody>
      </p:sp>
    </p:spTree>
    <p:extLst>
      <p:ext uri="{BB962C8B-B14F-4D97-AF65-F5344CB8AC3E}">
        <p14:creationId xmlns:p14="http://schemas.microsoft.com/office/powerpoint/2010/main" val="223066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A366AB92-2939-4A10-84B1-69CB2D606F30}" type="datetimeFigureOut">
              <a:rPr lang="en-US" smtClean="0"/>
              <a:t>1/18/2016</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6FF67214-232C-425A-ACED-47A88DA5803B}" type="slidenum">
              <a:rPr lang="en-US" smtClean="0"/>
              <a:t>‹#›</a:t>
            </a:fld>
            <a:endParaRPr lang="en-US"/>
          </a:p>
        </p:txBody>
      </p:sp>
    </p:spTree>
    <p:extLst>
      <p:ext uri="{BB962C8B-B14F-4D97-AF65-F5344CB8AC3E}">
        <p14:creationId xmlns:p14="http://schemas.microsoft.com/office/powerpoint/2010/main" val="1547882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9902" y="1143000"/>
            <a:ext cx="7620000" cy="5878532"/>
          </a:xfrm>
          <a:prstGeom prst="rect">
            <a:avLst/>
          </a:prstGeom>
        </p:spPr>
        <p:txBody>
          <a:bodyPr wrap="square">
            <a:spAutoFit/>
          </a:bodyPr>
          <a:lstStyle/>
          <a:p>
            <a:pPr algn="ctr"/>
            <a:r>
              <a:rPr lang="en-US" sz="4000" u="sng" dirty="0">
                <a:latin typeface="Consolas" panose="020B0609020204030204" pitchFamily="49" charset="0"/>
                <a:cs typeface="Consolas" panose="020B0609020204030204" pitchFamily="49" charset="0"/>
              </a:rPr>
              <a:t>Mario and Friends Take on the </a:t>
            </a:r>
            <a:r>
              <a:rPr lang="en-US" sz="4000" u="sng" dirty="0" err="1">
                <a:latin typeface="Consolas" panose="020B0609020204030204" pitchFamily="49" charset="0"/>
                <a:cs typeface="Consolas" panose="020B0609020204030204" pitchFamily="49" charset="0"/>
              </a:rPr>
              <a:t>Sprixie</a:t>
            </a:r>
            <a:r>
              <a:rPr lang="en-US" sz="4000" u="sng" dirty="0">
                <a:latin typeface="Consolas" panose="020B0609020204030204" pitchFamily="49" charset="0"/>
                <a:cs typeface="Consolas" panose="020B0609020204030204" pitchFamily="49" charset="0"/>
              </a:rPr>
              <a:t> </a:t>
            </a:r>
            <a:r>
              <a:rPr lang="en-US" sz="4000" u="sng" dirty="0" smtClean="0">
                <a:latin typeface="Consolas" panose="020B0609020204030204" pitchFamily="49" charset="0"/>
                <a:cs typeface="Consolas" panose="020B0609020204030204" pitchFamily="49" charset="0"/>
              </a:rPr>
              <a:t>Kingdom</a:t>
            </a:r>
          </a:p>
          <a:p>
            <a:pPr algn="ctr"/>
            <a:endParaRPr lang="en-US" u="sng" dirty="0">
              <a:latin typeface="Consolas" panose="020B0609020204030204" pitchFamily="49" charset="0"/>
              <a:cs typeface="Consolas" panose="020B0609020204030204" pitchFamily="49" charset="0"/>
            </a:endParaRPr>
          </a:p>
          <a:p>
            <a:pPr algn="ctr"/>
            <a:endParaRPr lang="en-US" u="sng" dirty="0" smtClean="0">
              <a:latin typeface="Consolas" panose="020B0609020204030204" pitchFamily="49" charset="0"/>
              <a:cs typeface="Consolas" panose="020B0609020204030204" pitchFamily="49" charset="0"/>
            </a:endParaRPr>
          </a:p>
          <a:p>
            <a:pPr algn="ctr"/>
            <a:endParaRPr lang="en-US" u="sng" dirty="0">
              <a:latin typeface="Consolas" panose="020B0609020204030204" pitchFamily="49" charset="0"/>
              <a:cs typeface="Consolas" panose="020B0609020204030204" pitchFamily="49" charset="0"/>
            </a:endParaRPr>
          </a:p>
          <a:p>
            <a:pPr algn="ctr"/>
            <a:endParaRPr lang="en-US" u="sng" dirty="0" smtClean="0">
              <a:latin typeface="Consolas" panose="020B0609020204030204" pitchFamily="49" charset="0"/>
              <a:cs typeface="Consolas" panose="020B0609020204030204" pitchFamily="49" charset="0"/>
            </a:endParaRPr>
          </a:p>
          <a:p>
            <a:pPr algn="ctr"/>
            <a:endParaRPr lang="en-US" u="sng" dirty="0">
              <a:latin typeface="Consolas" panose="020B0609020204030204" pitchFamily="49" charset="0"/>
              <a:cs typeface="Consolas" panose="020B0609020204030204" pitchFamily="49" charset="0"/>
            </a:endParaRPr>
          </a:p>
          <a:p>
            <a:pPr algn="ctr"/>
            <a:endParaRPr lang="en-US" u="sng" dirty="0" smtClean="0">
              <a:latin typeface="Consolas" panose="020B0609020204030204" pitchFamily="49" charset="0"/>
              <a:cs typeface="Consolas" panose="020B0609020204030204" pitchFamily="49" charset="0"/>
            </a:endParaRPr>
          </a:p>
          <a:p>
            <a:pPr algn="ctr"/>
            <a:endParaRPr lang="en-US" u="sng" dirty="0">
              <a:latin typeface="Consolas" panose="020B0609020204030204" pitchFamily="49" charset="0"/>
              <a:cs typeface="Consolas" panose="020B0609020204030204" pitchFamily="49" charset="0"/>
            </a:endParaRPr>
          </a:p>
          <a:p>
            <a:pPr algn="ctr"/>
            <a:endParaRPr lang="en-US" u="sng" dirty="0" smtClean="0">
              <a:latin typeface="Consolas" panose="020B0609020204030204" pitchFamily="49" charset="0"/>
              <a:cs typeface="Consolas" panose="020B0609020204030204" pitchFamily="49" charset="0"/>
            </a:endParaRPr>
          </a:p>
          <a:p>
            <a:pPr algn="ctr"/>
            <a:endParaRPr lang="en-US" u="sng" dirty="0">
              <a:latin typeface="Consolas" panose="020B0609020204030204" pitchFamily="49" charset="0"/>
              <a:cs typeface="Consolas" panose="020B0609020204030204" pitchFamily="49" charset="0"/>
            </a:endParaRPr>
          </a:p>
          <a:p>
            <a:pPr algn="ctr"/>
            <a:endParaRPr lang="en-US" dirty="0" smtClean="0">
              <a:latin typeface="Consolas" panose="020B0609020204030204" pitchFamily="49" charset="0"/>
              <a:cs typeface="Consolas" panose="020B0609020204030204" pitchFamily="49" charset="0"/>
            </a:endParaRPr>
          </a:p>
          <a:p>
            <a:pPr algn="ctr"/>
            <a:endParaRPr lang="en-US" dirty="0">
              <a:latin typeface="Consolas" panose="020B0609020204030204" pitchFamily="49" charset="0"/>
              <a:cs typeface="Consolas" panose="020B0609020204030204" pitchFamily="49" charset="0"/>
            </a:endParaRPr>
          </a:p>
          <a:p>
            <a:pPr algn="ctr"/>
            <a:endParaRPr lang="en-US" dirty="0" smtClean="0">
              <a:latin typeface="Consolas" panose="020B0609020204030204" pitchFamily="49" charset="0"/>
              <a:cs typeface="Consolas" panose="020B0609020204030204" pitchFamily="49" charset="0"/>
            </a:endParaRPr>
          </a:p>
          <a:p>
            <a:pPr algn="ctr"/>
            <a:endParaRPr lang="en-US" dirty="0">
              <a:latin typeface="Consolas" panose="020B0609020204030204" pitchFamily="49" charset="0"/>
              <a:cs typeface="Consolas" panose="020B0609020204030204" pitchFamily="49" charset="0"/>
            </a:endParaRPr>
          </a:p>
          <a:p>
            <a:pPr algn="ctr"/>
            <a:r>
              <a:rPr lang="en-US" sz="1800" dirty="0">
                <a:latin typeface="Consolas" panose="020B0609020204030204" pitchFamily="49" charset="0"/>
                <a:cs typeface="Consolas" panose="020B0609020204030204" pitchFamily="49" charset="0"/>
              </a:rPr>
              <a:t>Written by:  A.M. </a:t>
            </a:r>
            <a:r>
              <a:rPr lang="en-US" sz="1800" dirty="0" err="1" smtClean="0">
                <a:latin typeface="Consolas" panose="020B0609020204030204" pitchFamily="49" charset="0"/>
                <a:cs typeface="Consolas" panose="020B0609020204030204" pitchFamily="49" charset="0"/>
              </a:rPr>
              <a:t>Breazeale</a:t>
            </a:r>
            <a:endParaRPr lang="en-US" sz="1800" dirty="0" smtClean="0">
              <a:latin typeface="Consolas" panose="020B0609020204030204" pitchFamily="49" charset="0"/>
              <a:cs typeface="Consolas" panose="020B0609020204030204" pitchFamily="49" charset="0"/>
            </a:endParaRPr>
          </a:p>
          <a:p>
            <a:pPr algn="ctr"/>
            <a:r>
              <a:rPr lang="en-US" sz="1800" dirty="0" smtClean="0">
                <a:latin typeface="Consolas" panose="020B0609020204030204" pitchFamily="49" charset="0"/>
                <a:cs typeface="Consolas" panose="020B0609020204030204" pitchFamily="49" charset="0"/>
              </a:rPr>
              <a:t>Genre:  Fan Fiction</a:t>
            </a:r>
            <a:endParaRPr lang="en-US" sz="1800" dirty="0">
              <a:latin typeface="Consolas" panose="020B0609020204030204" pitchFamily="49" charset="0"/>
              <a:cs typeface="Consolas" panose="020B0609020204030204" pitchFamily="49"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1" y="2811791"/>
            <a:ext cx="3200400" cy="32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67907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1524000" cy="4648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718088"/>
            <a:ext cx="1524000" cy="4585871"/>
          </a:xfrm>
          <a:prstGeom prst="rect">
            <a:avLst/>
          </a:prstGeom>
          <a:noFill/>
        </p:spPr>
        <p:txBody>
          <a:bodyPr wrap="square" rtlCol="0">
            <a:spAutoFit/>
          </a:bodyPr>
          <a:lstStyle/>
          <a:p>
            <a:r>
              <a:rPr lang="en-US" sz="1400" b="1" u="sng" dirty="0" smtClean="0">
                <a:latin typeface="Garamond" panose="02020404030301010803" pitchFamily="18" charset="0"/>
                <a:cs typeface="Consolas" panose="020B0609020204030204" pitchFamily="49" charset="0"/>
              </a:rPr>
              <a:t>Vocabulary</a:t>
            </a:r>
          </a:p>
          <a:p>
            <a:endParaRPr lang="en-US" sz="1400" dirty="0">
              <a:latin typeface="Garamond" panose="02020404030301010803" pitchFamily="18" charset="0"/>
              <a:cs typeface="Consolas" panose="020B0609020204030204" pitchFamily="49" charset="0"/>
            </a:endParaRPr>
          </a:p>
          <a:p>
            <a:r>
              <a:rPr lang="en-US" sz="1400" dirty="0" smtClean="0">
                <a:latin typeface="Garamond" panose="02020404030301010803" pitchFamily="18" charset="0"/>
                <a:cs typeface="Consolas" panose="020B0609020204030204" pitchFamily="49" charset="0"/>
              </a:rPr>
              <a:t>Trek</a:t>
            </a:r>
          </a:p>
          <a:p>
            <a:r>
              <a:rPr lang="en-US" sz="1400" dirty="0" smtClean="0">
                <a:latin typeface="Garamond" panose="02020404030301010803" pitchFamily="18" charset="0"/>
                <a:cs typeface="Consolas" panose="020B0609020204030204" pitchFamily="49" charset="0"/>
              </a:rPr>
              <a:t>Entourage</a:t>
            </a:r>
          </a:p>
          <a:p>
            <a:r>
              <a:rPr lang="en-US" sz="1400" dirty="0" smtClean="0">
                <a:latin typeface="Garamond" panose="02020404030301010803" pitchFamily="18" charset="0"/>
                <a:cs typeface="Consolas" panose="020B0609020204030204" pitchFamily="49" charset="0"/>
              </a:rPr>
              <a:t>Meter</a:t>
            </a:r>
          </a:p>
          <a:p>
            <a:r>
              <a:rPr lang="en-US" sz="1400" dirty="0" smtClean="0">
                <a:latin typeface="Garamond" panose="02020404030301010803" pitchFamily="18" charset="0"/>
                <a:cs typeface="Consolas" panose="020B0609020204030204" pitchFamily="49" charset="0"/>
              </a:rPr>
              <a:t>Scurry</a:t>
            </a:r>
          </a:p>
          <a:p>
            <a:endParaRPr lang="en-US" sz="1400" b="1" dirty="0" smtClean="0">
              <a:latin typeface="Garamond" panose="02020404030301010803" pitchFamily="18" charset="0"/>
              <a:cs typeface="Consolas" panose="020B0609020204030204" pitchFamily="49" charset="0"/>
            </a:endParaRPr>
          </a:p>
          <a:p>
            <a:r>
              <a:rPr lang="en-US" sz="1400" b="1" u="sng" dirty="0" smtClean="0">
                <a:latin typeface="Garamond" panose="02020404030301010803" pitchFamily="18" charset="0"/>
                <a:cs typeface="Consolas" panose="020B0609020204030204" pitchFamily="49" charset="0"/>
              </a:rPr>
              <a:t>Activity 1</a:t>
            </a:r>
            <a:r>
              <a:rPr lang="en-US" sz="1400" b="1" dirty="0" smtClean="0">
                <a:latin typeface="Garamond" panose="02020404030301010803" pitchFamily="18" charset="0"/>
                <a:cs typeface="Consolas" panose="020B0609020204030204" pitchFamily="49" charset="0"/>
              </a:rPr>
              <a:t> </a:t>
            </a:r>
          </a:p>
          <a:p>
            <a:endParaRPr lang="en-US" sz="1400" dirty="0" smtClean="0">
              <a:latin typeface="Garamond" panose="02020404030301010803" pitchFamily="18" charset="0"/>
              <a:cs typeface="Consolas" panose="020B0609020204030204" pitchFamily="49" charset="0"/>
            </a:endParaRPr>
          </a:p>
          <a:p>
            <a:r>
              <a:rPr lang="en-US" sz="1400" dirty="0" smtClean="0">
                <a:latin typeface="Garamond" panose="02020404030301010803" pitchFamily="18" charset="0"/>
                <a:cs typeface="Consolas" panose="020B0609020204030204" pitchFamily="49" charset="0"/>
              </a:rPr>
              <a:t>Write a summary of what is happening so far.  Make sure to include characters, setting, conflict, and important events.  Make sure you exclude personal opinions as judgements.</a:t>
            </a:r>
          </a:p>
          <a:p>
            <a:r>
              <a:rPr lang="en-US" sz="1200" dirty="0" smtClean="0">
                <a:latin typeface="Consolas" panose="020B0609020204030204" pitchFamily="49" charset="0"/>
                <a:cs typeface="Consolas" panose="020B0609020204030204" pitchFamily="49" charset="0"/>
              </a:rPr>
              <a:t> </a:t>
            </a:r>
            <a:endParaRPr lang="en-US" sz="1200" dirty="0">
              <a:latin typeface="Consolas" panose="020B0609020204030204" pitchFamily="49" charset="0"/>
              <a:cs typeface="Consolas" panose="020B0609020204030204" pitchFamily="49" charset="0"/>
            </a:endParaRPr>
          </a:p>
        </p:txBody>
      </p:sp>
      <p:sp>
        <p:nvSpPr>
          <p:cNvPr id="6" name="Rectangle 5"/>
          <p:cNvSpPr/>
          <p:nvPr/>
        </p:nvSpPr>
        <p:spPr>
          <a:xfrm>
            <a:off x="2057400" y="685800"/>
            <a:ext cx="7696200" cy="6340197"/>
          </a:xfrm>
          <a:prstGeom prst="rect">
            <a:avLst/>
          </a:prstGeom>
        </p:spPr>
        <p:txBody>
          <a:bodyPr wrap="square">
            <a:spAutoFit/>
          </a:bodyPr>
          <a:lstStyle/>
          <a:p>
            <a:pPr algn="ctr"/>
            <a:r>
              <a:rPr lang="en-US" sz="1600" b="1" dirty="0">
                <a:latin typeface="Garamond" panose="02020404030301010803" pitchFamily="18" charset="0"/>
                <a:cs typeface="Consolas" panose="020B0609020204030204" pitchFamily="49" charset="0"/>
              </a:rPr>
              <a:t>CHAPTER 1:  PRINCESS FINDS A GLASS </a:t>
            </a:r>
            <a:r>
              <a:rPr lang="en-US" sz="1600" b="1" dirty="0" smtClean="0">
                <a:latin typeface="Garamond" panose="02020404030301010803" pitchFamily="18" charset="0"/>
                <a:cs typeface="Consolas" panose="020B0609020204030204" pitchFamily="49" charset="0"/>
              </a:rPr>
              <a:t>TUNNEL</a:t>
            </a:r>
          </a:p>
          <a:p>
            <a:endParaRPr lang="en-US" sz="1400" b="1" dirty="0" smtClean="0">
              <a:latin typeface="Garamond" panose="02020404030301010803" pitchFamily="18" charset="0"/>
              <a:cs typeface="Consolas" panose="020B0609020204030204" pitchFamily="49" charset="0"/>
            </a:endParaRPr>
          </a:p>
          <a:p>
            <a:endParaRPr lang="en-US" sz="1400" dirty="0">
              <a:latin typeface="Garamond" panose="02020404030301010803" pitchFamily="18" charset="0"/>
              <a:cs typeface="Consolas" panose="020B0609020204030204" pitchFamily="49" charset="0"/>
            </a:endParaRPr>
          </a:p>
          <a:p>
            <a:r>
              <a:rPr lang="en-US" sz="1400" dirty="0">
                <a:latin typeface="Garamond" panose="02020404030301010803" pitchFamily="18" charset="0"/>
                <a:cs typeface="Consolas" panose="020B0609020204030204" pitchFamily="49" charset="0"/>
              </a:rPr>
              <a:t>      “Out of all the places to stay in Toads Town or even the Mushroom Kingdom, why does she have to stay with you?”  Princess Peach snapped at her boyfriend while sweeping her flowing blond tresses from her temple.</a:t>
            </a:r>
          </a:p>
          <a:p>
            <a:r>
              <a:rPr lang="en-US" sz="1400" dirty="0">
                <a:latin typeface="Garamond" panose="02020404030301010803" pitchFamily="18" charset="0"/>
                <a:cs typeface="Consolas" panose="020B0609020204030204" pitchFamily="49" charset="0"/>
              </a:rPr>
              <a:t>      “Mama Mia!  It will only be for a couple of days, Princess.  Like I said before, Daisy just needs a place to stay during her </a:t>
            </a:r>
            <a:r>
              <a:rPr lang="en-US" sz="1400" b="1" dirty="0">
                <a:latin typeface="Garamond" panose="02020404030301010803" pitchFamily="18" charset="0"/>
                <a:cs typeface="Consolas" panose="020B0609020204030204" pitchFamily="49" charset="0"/>
              </a:rPr>
              <a:t>trek</a:t>
            </a:r>
            <a:r>
              <a:rPr lang="en-US" sz="1400" dirty="0">
                <a:latin typeface="Garamond" panose="02020404030301010803" pitchFamily="18" charset="0"/>
                <a:cs typeface="Consolas" panose="020B0609020204030204" pitchFamily="49" charset="0"/>
              </a:rPr>
              <a:t> from </a:t>
            </a:r>
            <a:r>
              <a:rPr lang="en-US" sz="1400" dirty="0" err="1">
                <a:latin typeface="Garamond" panose="02020404030301010803" pitchFamily="18" charset="0"/>
                <a:cs typeface="Consolas" panose="020B0609020204030204" pitchFamily="49" charset="0"/>
              </a:rPr>
              <a:t>Sarasaland</a:t>
            </a:r>
            <a:r>
              <a:rPr lang="en-US" sz="1400" dirty="0">
                <a:latin typeface="Garamond" panose="02020404030301010803" pitchFamily="18" charset="0"/>
                <a:cs typeface="Consolas" panose="020B0609020204030204" pitchFamily="49" charset="0"/>
              </a:rPr>
              <a:t>.  You have nothing to be worried about,” Mario spoke gently as he twisted his black mustache in between his fingers. </a:t>
            </a:r>
          </a:p>
          <a:p>
            <a:r>
              <a:rPr lang="en-US" sz="1400" dirty="0">
                <a:latin typeface="Garamond" panose="02020404030301010803" pitchFamily="18" charset="0"/>
                <a:cs typeface="Consolas" panose="020B0609020204030204" pitchFamily="49" charset="0"/>
              </a:rPr>
              <a:t>      “Besides, how can she and her entire entourage fit at your mama’s place!”  Princess Peach spoke mockingly.  </a:t>
            </a:r>
          </a:p>
          <a:p>
            <a:r>
              <a:rPr lang="en-US" sz="1400" dirty="0">
                <a:latin typeface="Garamond" panose="02020404030301010803" pitchFamily="18" charset="0"/>
                <a:cs typeface="Consolas" panose="020B0609020204030204" pitchFamily="49" charset="0"/>
              </a:rPr>
              <a:t>      “Ouch,” Mario said, “Not every princess needs an </a:t>
            </a:r>
            <a:r>
              <a:rPr lang="en-US" sz="1400" b="1" dirty="0">
                <a:latin typeface="Garamond" panose="02020404030301010803" pitchFamily="18" charset="0"/>
                <a:cs typeface="Consolas" panose="020B0609020204030204" pitchFamily="49" charset="0"/>
              </a:rPr>
              <a:t>entourage</a:t>
            </a:r>
            <a:r>
              <a:rPr lang="en-US" sz="1400" dirty="0">
                <a:latin typeface="Garamond" panose="02020404030301010803" pitchFamily="18" charset="0"/>
                <a:cs typeface="Consolas" panose="020B0609020204030204" pitchFamily="49" charset="0"/>
              </a:rPr>
              <a:t>, my love.”</a:t>
            </a:r>
          </a:p>
          <a:p>
            <a:r>
              <a:rPr lang="en-US" sz="1400" dirty="0">
                <a:latin typeface="Garamond" panose="02020404030301010803" pitchFamily="18" charset="0"/>
                <a:cs typeface="Consolas" panose="020B0609020204030204" pitchFamily="49" charset="0"/>
              </a:rPr>
              <a:t>      “That is so stupid!  Every princess needs an entourage.  At least every reputable princess does.  Oh wait, we are talking about Princess Daisy.  Never mind.   She doesn’t need an entourage.  Wait, she would be staying with you </a:t>
            </a:r>
            <a:r>
              <a:rPr lang="en-US" sz="1400" i="1" dirty="0">
                <a:latin typeface="Garamond" panose="02020404030301010803" pitchFamily="18" charset="0"/>
                <a:cs typeface="Consolas" panose="020B0609020204030204" pitchFamily="49" charset="0"/>
              </a:rPr>
              <a:t>alone</a:t>
            </a:r>
            <a:r>
              <a:rPr lang="en-US" sz="1400" dirty="0">
                <a:latin typeface="Garamond" panose="02020404030301010803" pitchFamily="18" charset="0"/>
                <a:cs typeface="Consolas" panose="020B0609020204030204" pitchFamily="49" charset="0"/>
              </a:rPr>
              <a:t>!”  Princess Peach exclaimed.  </a:t>
            </a:r>
          </a:p>
          <a:p>
            <a:r>
              <a:rPr lang="en-US" sz="1400" dirty="0">
                <a:latin typeface="Garamond" panose="02020404030301010803" pitchFamily="18" charset="0"/>
                <a:cs typeface="Consolas" panose="020B0609020204030204" pitchFamily="49" charset="0"/>
              </a:rPr>
              <a:t>      “I’ll be there!  Mama will be there too,” Luigi called from a few </a:t>
            </a:r>
            <a:r>
              <a:rPr lang="en-US" sz="1400" b="1" dirty="0">
                <a:latin typeface="Garamond" panose="02020404030301010803" pitchFamily="18" charset="0"/>
                <a:cs typeface="Consolas" panose="020B0609020204030204" pitchFamily="49" charset="0"/>
              </a:rPr>
              <a:t>meters</a:t>
            </a:r>
            <a:r>
              <a:rPr lang="en-US" sz="1400" dirty="0">
                <a:latin typeface="Garamond" panose="02020404030301010803" pitchFamily="18" charset="0"/>
                <a:cs typeface="Consolas" panose="020B0609020204030204" pitchFamily="49" charset="0"/>
              </a:rPr>
              <a:t> behind.  </a:t>
            </a:r>
          </a:p>
          <a:p>
            <a:r>
              <a:rPr lang="en-US" sz="1400" dirty="0">
                <a:latin typeface="Garamond" panose="02020404030301010803" pitchFamily="18" charset="0"/>
                <a:cs typeface="Consolas" panose="020B0609020204030204" pitchFamily="49" charset="0"/>
              </a:rPr>
              <a:t>      Princess Peach rolled her enormous blue eyes while flipping her golden mane once again.  Her pace quickened in an attempt to put some distance between herself and Mario; Princess Peach managed to </a:t>
            </a:r>
            <a:r>
              <a:rPr lang="en-US" sz="1400" b="1" dirty="0">
                <a:latin typeface="Garamond" panose="02020404030301010803" pitchFamily="18" charset="0"/>
                <a:cs typeface="Consolas" panose="020B0609020204030204" pitchFamily="49" charset="0"/>
              </a:rPr>
              <a:t>scurry</a:t>
            </a:r>
            <a:r>
              <a:rPr lang="en-US" sz="1400" dirty="0">
                <a:latin typeface="Garamond" panose="02020404030301010803" pitchFamily="18" charset="0"/>
                <a:cs typeface="Consolas" panose="020B0609020204030204" pitchFamily="49" charset="0"/>
              </a:rPr>
              <a:t> along a path deeper into the forest found along the outskirts of Toad Town.  </a:t>
            </a:r>
          </a:p>
          <a:p>
            <a:r>
              <a:rPr lang="en-US" sz="1400" dirty="0">
                <a:latin typeface="Garamond" panose="02020404030301010803" pitchFamily="18" charset="0"/>
                <a:cs typeface="Consolas" panose="020B0609020204030204" pitchFamily="49" charset="0"/>
              </a:rPr>
              <a:t>      Mario purposely allowed Princess Peach some space; he knew she needed a moment to cool off.  Even when Peach was not his, Mario always needed to give her a moment to sort things out.  Princess Peach Toadstool can’t see reason when her head is full of fire</a:t>
            </a:r>
            <a:r>
              <a:rPr lang="en-US" sz="1400" dirty="0" smtClean="0">
                <a:latin typeface="Garamond" panose="02020404030301010803" pitchFamily="18" charset="0"/>
                <a:cs typeface="Consolas" panose="020B0609020204030204" pitchFamily="49" charset="0"/>
              </a:rPr>
              <a:t>.</a:t>
            </a:r>
          </a:p>
          <a:p>
            <a:r>
              <a:rPr lang="en-US" sz="1400" dirty="0">
                <a:latin typeface="Garamond" panose="02020404030301010803" pitchFamily="18" charset="0"/>
                <a:cs typeface="Consolas" panose="020B0609020204030204" pitchFamily="49" charset="0"/>
              </a:rPr>
              <a:t>  </a:t>
            </a:r>
            <a:r>
              <a:rPr lang="en-US" sz="1400" dirty="0" smtClean="0">
                <a:latin typeface="Garamond" panose="02020404030301010803" pitchFamily="18" charset="0"/>
                <a:cs typeface="Consolas" panose="020B0609020204030204" pitchFamily="49" charset="0"/>
              </a:rPr>
              <a:t>    “</a:t>
            </a:r>
            <a:r>
              <a:rPr lang="en-US" sz="1400" dirty="0">
                <a:latin typeface="Garamond" panose="02020404030301010803" pitchFamily="18" charset="0"/>
                <a:cs typeface="Consolas" panose="020B0609020204030204" pitchFamily="49" charset="0"/>
              </a:rPr>
              <a:t>I will never understand girls,” Luigi emerged alongside his brother.</a:t>
            </a:r>
          </a:p>
          <a:p>
            <a:r>
              <a:rPr lang="en-US" sz="1400" dirty="0">
                <a:latin typeface="Garamond" panose="02020404030301010803" pitchFamily="18" charset="0"/>
                <a:cs typeface="Consolas" panose="020B0609020204030204" pitchFamily="49" charset="0"/>
              </a:rPr>
              <a:t>      “That could be the reason you are always single,” Mario playfully knocked Luigi’s white hat off Luigi’s thick curly hair.  </a:t>
            </a:r>
          </a:p>
          <a:p>
            <a:r>
              <a:rPr lang="en-US" sz="1400" dirty="0">
                <a:latin typeface="Garamond" panose="02020404030301010803" pitchFamily="18" charset="0"/>
                <a:cs typeface="Consolas" panose="020B0609020204030204" pitchFamily="49" charset="0"/>
              </a:rPr>
              <a:t>      Princess Peach held her satin dress within her starched white gloved hands.  She trotted further and further along the worn grassy path.  The Princess of the Mushroom Kingdom’s breath quickened as she moved faster and faster with her white high-heeled shoes digging into the earth with every step.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203" y="5347648"/>
            <a:ext cx="1529593" cy="1509288"/>
          </a:xfrm>
          <a:prstGeom prst="rect">
            <a:avLst/>
          </a:prstGeom>
        </p:spPr>
      </p:pic>
      <p:sp>
        <p:nvSpPr>
          <p:cNvPr id="2" name="TextBox 1"/>
          <p:cNvSpPr txBox="1"/>
          <p:nvPr/>
        </p:nvSpPr>
        <p:spPr>
          <a:xfrm>
            <a:off x="4639101" y="6996101"/>
            <a:ext cx="1524000" cy="400110"/>
          </a:xfrm>
          <a:prstGeom prst="rect">
            <a:avLst/>
          </a:prstGeom>
          <a:noFill/>
        </p:spPr>
        <p:txBody>
          <a:bodyPr wrap="square" rtlCol="0">
            <a:spAutoFit/>
          </a:bodyPr>
          <a:lstStyle/>
          <a:p>
            <a:pPr algn="ctr"/>
            <a:r>
              <a:rPr lang="en-US" b="1" dirty="0" smtClean="0">
                <a:latin typeface="Garamond" panose="02020404030301010803" pitchFamily="18" charset="0"/>
              </a:rPr>
              <a:t>Page 1</a:t>
            </a:r>
            <a:endParaRPr lang="en-US" b="1" dirty="0">
              <a:latin typeface="Garamond" panose="02020404030301010803" pitchFamily="18" charset="0"/>
            </a:endParaRPr>
          </a:p>
        </p:txBody>
      </p:sp>
    </p:spTree>
    <p:extLst>
      <p:ext uri="{BB962C8B-B14F-4D97-AF65-F5344CB8AC3E}">
        <p14:creationId xmlns:p14="http://schemas.microsoft.com/office/powerpoint/2010/main" val="132086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1524000" cy="455360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838200"/>
            <a:ext cx="1524000" cy="4401205"/>
          </a:xfrm>
          <a:prstGeom prst="rect">
            <a:avLst/>
          </a:prstGeom>
          <a:noFill/>
        </p:spPr>
        <p:txBody>
          <a:bodyPr wrap="square" rtlCol="0">
            <a:spAutoFit/>
          </a:bodyPr>
          <a:lstStyle/>
          <a:p>
            <a:r>
              <a:rPr lang="en-US" sz="1400" b="1" dirty="0" smtClean="0">
                <a:latin typeface="Garamond" panose="02020404030301010803" pitchFamily="18" charset="0"/>
                <a:cs typeface="Consolas" panose="020B0609020204030204" pitchFamily="49" charset="0"/>
              </a:rPr>
              <a:t>Vocabulary</a:t>
            </a:r>
          </a:p>
          <a:p>
            <a:endParaRPr lang="en-US" sz="1400" dirty="0">
              <a:latin typeface="Garamond" panose="02020404030301010803" pitchFamily="18" charset="0"/>
              <a:cs typeface="Consolas" panose="020B0609020204030204" pitchFamily="49" charset="0"/>
            </a:endParaRPr>
          </a:p>
          <a:p>
            <a:r>
              <a:rPr lang="en-US" sz="1400" dirty="0" smtClean="0">
                <a:latin typeface="Garamond" panose="02020404030301010803" pitchFamily="18" charset="0"/>
                <a:cs typeface="Consolas" panose="020B0609020204030204" pitchFamily="49" charset="0"/>
              </a:rPr>
              <a:t>peripheral</a:t>
            </a:r>
          </a:p>
          <a:p>
            <a:r>
              <a:rPr lang="en-US" sz="1400" dirty="0" smtClean="0">
                <a:latin typeface="Garamond" panose="02020404030301010803" pitchFamily="18" charset="0"/>
                <a:cs typeface="Consolas" panose="020B0609020204030204" pitchFamily="49" charset="0"/>
              </a:rPr>
              <a:t>centimeters</a:t>
            </a:r>
          </a:p>
          <a:p>
            <a:r>
              <a:rPr lang="en-US" sz="1400" dirty="0">
                <a:latin typeface="Garamond" panose="02020404030301010803" pitchFamily="18" charset="0"/>
                <a:cs typeface="Consolas" panose="020B0609020204030204" pitchFamily="49" charset="0"/>
              </a:rPr>
              <a:t>c</a:t>
            </a:r>
            <a:r>
              <a:rPr lang="en-US" sz="1400" dirty="0" smtClean="0">
                <a:latin typeface="Garamond" panose="02020404030301010803" pitchFamily="18" charset="0"/>
                <a:cs typeface="Consolas" panose="020B0609020204030204" pitchFamily="49" charset="0"/>
              </a:rPr>
              <a:t>lumsily </a:t>
            </a:r>
            <a:endParaRPr lang="en-US" sz="1400" dirty="0">
              <a:latin typeface="Garamond" panose="02020404030301010803" pitchFamily="18" charset="0"/>
              <a:cs typeface="Consolas" panose="020B0609020204030204" pitchFamily="49" charset="0"/>
            </a:endParaRPr>
          </a:p>
          <a:p>
            <a:r>
              <a:rPr lang="en-US" sz="1400" dirty="0" smtClean="0">
                <a:latin typeface="Garamond" panose="02020404030301010803" pitchFamily="18" charset="0"/>
                <a:cs typeface="Consolas" panose="020B0609020204030204" pitchFamily="49" charset="0"/>
              </a:rPr>
              <a:t>milliseconds</a:t>
            </a:r>
          </a:p>
          <a:p>
            <a:r>
              <a:rPr lang="en-US" sz="1400" dirty="0">
                <a:latin typeface="Garamond" panose="02020404030301010803" pitchFamily="18" charset="0"/>
                <a:cs typeface="Consolas" panose="020B0609020204030204" pitchFamily="49" charset="0"/>
              </a:rPr>
              <a:t>d</a:t>
            </a:r>
            <a:r>
              <a:rPr lang="en-US" sz="1400" dirty="0" smtClean="0">
                <a:latin typeface="Garamond" panose="02020404030301010803" pitchFamily="18" charset="0"/>
                <a:cs typeface="Consolas" panose="020B0609020204030204" pitchFamily="49" charset="0"/>
              </a:rPr>
              <a:t>elicate </a:t>
            </a:r>
            <a:endParaRPr lang="en-US" sz="1400" dirty="0">
              <a:latin typeface="Garamond" panose="02020404030301010803" pitchFamily="18" charset="0"/>
              <a:cs typeface="Consolas" panose="020B0609020204030204" pitchFamily="49" charset="0"/>
            </a:endParaRPr>
          </a:p>
          <a:p>
            <a:endParaRPr lang="en-US" sz="1400" b="1" dirty="0" smtClean="0">
              <a:latin typeface="Garamond" panose="02020404030301010803" pitchFamily="18" charset="0"/>
              <a:cs typeface="Consolas" panose="020B0609020204030204" pitchFamily="49" charset="0"/>
            </a:endParaRPr>
          </a:p>
          <a:p>
            <a:r>
              <a:rPr lang="en-US" sz="1400" b="1" dirty="0" smtClean="0">
                <a:latin typeface="Garamond" panose="02020404030301010803" pitchFamily="18" charset="0"/>
                <a:cs typeface="Consolas" panose="020B0609020204030204" pitchFamily="49" charset="0"/>
              </a:rPr>
              <a:t>Activity 2</a:t>
            </a:r>
          </a:p>
          <a:p>
            <a:endParaRPr lang="en-US" sz="1400" dirty="0" smtClean="0">
              <a:latin typeface="Garamond" panose="02020404030301010803" pitchFamily="18" charset="0"/>
              <a:cs typeface="Consolas" panose="020B0609020204030204" pitchFamily="49" charset="0"/>
            </a:endParaRPr>
          </a:p>
          <a:p>
            <a:r>
              <a:rPr lang="en-US" sz="1400" dirty="0" smtClean="0">
                <a:latin typeface="Garamond" panose="02020404030301010803" pitchFamily="18" charset="0"/>
                <a:cs typeface="Consolas" panose="020B0609020204030204" pitchFamily="49" charset="0"/>
              </a:rPr>
              <a:t>Princess Peach is rightfully mad at Mario.  Write an essay explaining if you agree or disagree with this statement.  Use evidence from the text to support your claim.   </a:t>
            </a:r>
            <a:endParaRPr lang="en-US" sz="1400" dirty="0">
              <a:latin typeface="Garamond" panose="02020404030301010803" pitchFamily="18" charset="0"/>
              <a:cs typeface="Consolas" panose="020B0609020204030204" pitchFamily="49" charset="0"/>
            </a:endParaRPr>
          </a:p>
        </p:txBody>
      </p:sp>
      <p:sp>
        <p:nvSpPr>
          <p:cNvPr id="6" name="Rectangle 5"/>
          <p:cNvSpPr/>
          <p:nvPr/>
        </p:nvSpPr>
        <p:spPr>
          <a:xfrm>
            <a:off x="1929539" y="685800"/>
            <a:ext cx="7696200" cy="461665"/>
          </a:xfrm>
          <a:prstGeom prst="rect">
            <a:avLst/>
          </a:prstGeom>
        </p:spPr>
        <p:txBody>
          <a:bodyPr wrap="square">
            <a:spAutoFit/>
          </a:bodyPr>
          <a:lstStyle/>
          <a:p>
            <a:endParaRPr lang="en-US" sz="1200" b="1" dirty="0">
              <a:latin typeface="Consolas" panose="020B0609020204030204" pitchFamily="49" charset="0"/>
              <a:cs typeface="Consolas" panose="020B0609020204030204" pitchFamily="49" charset="0"/>
            </a:endParaRPr>
          </a:p>
          <a:p>
            <a:endParaRPr lang="en-US" sz="1200" b="1" dirty="0" smtClean="0">
              <a:latin typeface="Consolas" panose="020B0609020204030204" pitchFamily="49" charset="0"/>
              <a:cs typeface="Consolas" panose="020B0609020204030204" pitchFamily="49" charset="0"/>
            </a:endParaRPr>
          </a:p>
        </p:txBody>
      </p:sp>
      <p:sp>
        <p:nvSpPr>
          <p:cNvPr id="2" name="Rectangle 1"/>
          <p:cNvSpPr/>
          <p:nvPr/>
        </p:nvSpPr>
        <p:spPr>
          <a:xfrm>
            <a:off x="2218841" y="495946"/>
            <a:ext cx="7391400" cy="6524863"/>
          </a:xfrm>
          <a:prstGeom prst="rect">
            <a:avLst/>
          </a:prstGeom>
        </p:spPr>
        <p:txBody>
          <a:bodyPr wrap="square">
            <a:spAutoFit/>
          </a:bodyPr>
          <a:lstStyle/>
          <a:p>
            <a:r>
              <a:rPr lang="en-US" sz="1400" dirty="0">
                <a:latin typeface="Garamond" panose="02020404030301010803" pitchFamily="18" charset="0"/>
              </a:rPr>
              <a:t> </a:t>
            </a:r>
            <a:r>
              <a:rPr lang="en-US" sz="1400" dirty="0" smtClean="0">
                <a:latin typeface="Garamond" panose="02020404030301010803" pitchFamily="18" charset="0"/>
              </a:rPr>
              <a:t>      </a:t>
            </a:r>
            <a:r>
              <a:rPr lang="en-US" sz="1400" i="1" dirty="0" smtClean="0">
                <a:latin typeface="Garamond" panose="02020404030301010803" pitchFamily="18" charset="0"/>
                <a:cs typeface="Consolas" panose="020B0609020204030204" pitchFamily="49" charset="0"/>
              </a:rPr>
              <a:t>Why </a:t>
            </a:r>
            <a:r>
              <a:rPr lang="en-US" sz="1400" i="1" dirty="0">
                <a:latin typeface="Garamond" panose="02020404030301010803" pitchFamily="18" charset="0"/>
                <a:cs typeface="Consolas" panose="020B0609020204030204" pitchFamily="49" charset="0"/>
              </a:rPr>
              <a:t>can’t Mario understand why it is not appropriate to have his ex-girlfriend staying at his house?</a:t>
            </a:r>
            <a:r>
              <a:rPr lang="en-US" sz="1400" dirty="0">
                <a:latin typeface="Garamond" panose="02020404030301010803" pitchFamily="18" charset="0"/>
                <a:cs typeface="Consolas" panose="020B0609020204030204" pitchFamily="49" charset="0"/>
              </a:rPr>
              <a:t>  Peach thought angrily.  </a:t>
            </a:r>
            <a:r>
              <a:rPr lang="en-US" sz="1400" i="1" dirty="0">
                <a:latin typeface="Garamond" panose="02020404030301010803" pitchFamily="18" charset="0"/>
                <a:cs typeface="Consolas" panose="020B0609020204030204" pitchFamily="49" charset="0"/>
              </a:rPr>
              <a:t>Boys can be so dumb.</a:t>
            </a:r>
            <a:r>
              <a:rPr lang="en-US" sz="1400" dirty="0">
                <a:latin typeface="Garamond" panose="02020404030301010803" pitchFamily="18" charset="0"/>
                <a:cs typeface="Consolas" panose="020B0609020204030204" pitchFamily="49" charset="0"/>
              </a:rPr>
              <a:t>  </a:t>
            </a:r>
          </a:p>
          <a:p>
            <a:r>
              <a:rPr lang="en-US" sz="1400" dirty="0">
                <a:latin typeface="Garamond" panose="02020404030301010803" pitchFamily="18" charset="0"/>
                <a:cs typeface="Consolas" panose="020B0609020204030204" pitchFamily="49" charset="0"/>
              </a:rPr>
              <a:t>      Princess Peach’s thoughts were interrupted when she saw a bush shaking in her </a:t>
            </a:r>
            <a:r>
              <a:rPr lang="en-US" sz="1400" b="1" dirty="0">
                <a:latin typeface="Garamond" panose="02020404030301010803" pitchFamily="18" charset="0"/>
                <a:cs typeface="Consolas" panose="020B0609020204030204" pitchFamily="49" charset="0"/>
              </a:rPr>
              <a:t>peripheral</a:t>
            </a:r>
            <a:r>
              <a:rPr lang="en-US" sz="1400" dirty="0">
                <a:latin typeface="Garamond" panose="02020404030301010803" pitchFamily="18" charset="0"/>
                <a:cs typeface="Consolas" panose="020B0609020204030204" pitchFamily="49" charset="0"/>
              </a:rPr>
              <a:t> vison.  Her quickened pace came to a complete stop as she carefully scooted towards the shaking bush.  When Princess Peach was a </a:t>
            </a:r>
            <a:r>
              <a:rPr lang="en-US" sz="1400" b="1" dirty="0">
                <a:latin typeface="Garamond" panose="02020404030301010803" pitchFamily="18" charset="0"/>
                <a:cs typeface="Consolas" panose="020B0609020204030204" pitchFamily="49" charset="0"/>
              </a:rPr>
              <a:t>centimeters</a:t>
            </a:r>
            <a:r>
              <a:rPr lang="en-US" sz="1400" dirty="0">
                <a:latin typeface="Garamond" panose="02020404030301010803" pitchFamily="18" charset="0"/>
                <a:cs typeface="Consolas" panose="020B0609020204030204" pitchFamily="49" charset="0"/>
              </a:rPr>
              <a:t> away, she squatted and carefully examined the bush without making a sound.  Before the princess was completely settled, Toad jumped from the bush energetically.</a:t>
            </a:r>
          </a:p>
          <a:p>
            <a:r>
              <a:rPr lang="en-US" sz="1400" dirty="0">
                <a:latin typeface="Garamond" panose="02020404030301010803" pitchFamily="18" charset="0"/>
                <a:cs typeface="Consolas" panose="020B0609020204030204" pitchFamily="49" charset="0"/>
              </a:rPr>
              <a:t>      This startled the princess.  Peach’s legs </a:t>
            </a:r>
            <a:r>
              <a:rPr lang="en-US" sz="1400" b="1" dirty="0">
                <a:latin typeface="Garamond" panose="02020404030301010803" pitchFamily="18" charset="0"/>
                <a:cs typeface="Consolas" panose="020B0609020204030204" pitchFamily="49" charset="0"/>
              </a:rPr>
              <a:t>clumsily</a:t>
            </a:r>
            <a:r>
              <a:rPr lang="en-US" sz="1400" dirty="0">
                <a:latin typeface="Garamond" panose="02020404030301010803" pitchFamily="18" charset="0"/>
                <a:cs typeface="Consolas" panose="020B0609020204030204" pitchFamily="49" charset="0"/>
              </a:rPr>
              <a:t> pushed off the ground causing her to fall onto her back.  An earsplitting shriek escaped her throat.  Within</a:t>
            </a:r>
            <a:r>
              <a:rPr lang="en-US" sz="1400" b="1" dirty="0">
                <a:latin typeface="Garamond" panose="02020404030301010803" pitchFamily="18" charset="0"/>
                <a:cs typeface="Consolas" panose="020B0609020204030204" pitchFamily="49" charset="0"/>
              </a:rPr>
              <a:t> milliseconds</a:t>
            </a:r>
            <a:r>
              <a:rPr lang="en-US" sz="1400" dirty="0">
                <a:latin typeface="Garamond" panose="02020404030301010803" pitchFamily="18" charset="0"/>
                <a:cs typeface="Consolas" panose="020B0609020204030204" pitchFamily="49" charset="0"/>
              </a:rPr>
              <a:t>, Mario and Luigi were helping Princess Toadstool to her feet.</a:t>
            </a:r>
          </a:p>
          <a:p>
            <a:r>
              <a:rPr lang="en-US" sz="1400" dirty="0">
                <a:latin typeface="Garamond" panose="02020404030301010803" pitchFamily="18" charset="0"/>
                <a:cs typeface="Consolas" panose="020B0609020204030204" pitchFamily="49" charset="0"/>
              </a:rPr>
              <a:t>      “What is your problem, Toad!?!  You know I hate it when you do that,” Princess Peach screamed.</a:t>
            </a:r>
          </a:p>
          <a:p>
            <a:r>
              <a:rPr lang="en-US" sz="1400" dirty="0">
                <a:latin typeface="Garamond" panose="02020404030301010803" pitchFamily="18" charset="0"/>
                <a:cs typeface="Consolas" panose="020B0609020204030204" pitchFamily="49" charset="0"/>
              </a:rPr>
              <a:t>      Toad threw his head back laughing hysterically.  Toad’s normally peachy, fleshy skin became redder and redder with every chuckle.    Toad giggled so hard, he began to snort while gasping for breath.  </a:t>
            </a:r>
          </a:p>
          <a:p>
            <a:r>
              <a:rPr lang="en-US" sz="1400" dirty="0">
                <a:latin typeface="Garamond" panose="02020404030301010803" pitchFamily="18" charset="0"/>
                <a:cs typeface="Consolas" panose="020B0609020204030204" pitchFamily="49" charset="0"/>
              </a:rPr>
              <a:t>      “You make me sick,” Peach stomped her foot so hard, the heel of her shoe became stuck in the soft ground.  </a:t>
            </a:r>
          </a:p>
          <a:p>
            <a:r>
              <a:rPr lang="en-US" sz="1400" dirty="0">
                <a:latin typeface="Garamond" panose="02020404030301010803" pitchFamily="18" charset="0"/>
                <a:cs typeface="Consolas" panose="020B0609020204030204" pitchFamily="49" charset="0"/>
              </a:rPr>
              <a:t>      “You came all this way to prank Peach,” Luigi asked.</a:t>
            </a:r>
          </a:p>
          <a:p>
            <a:r>
              <a:rPr lang="en-US" sz="1400" dirty="0">
                <a:latin typeface="Garamond" panose="02020404030301010803" pitchFamily="18" charset="0"/>
                <a:cs typeface="Consolas" panose="020B0609020204030204" pitchFamily="49" charset="0"/>
              </a:rPr>
              <a:t>      “Ha, ha, ha, no.  Ha, ha, ha.  The Mushroom King, ha, ha, asked me to…”  Toad could not finish his sentence due to the excessive laughter.  </a:t>
            </a:r>
          </a:p>
          <a:p>
            <a:r>
              <a:rPr lang="en-US" sz="1400" dirty="0">
                <a:latin typeface="Garamond" panose="02020404030301010803" pitchFamily="18" charset="0"/>
                <a:cs typeface="Consolas" panose="020B0609020204030204" pitchFamily="49" charset="0"/>
              </a:rPr>
              <a:t>      “My dad!  What does he want?”  Princess Peach demanded.</a:t>
            </a:r>
          </a:p>
          <a:p>
            <a:r>
              <a:rPr lang="en-US" sz="1400" dirty="0">
                <a:latin typeface="Garamond" panose="02020404030301010803" pitchFamily="18" charset="0"/>
                <a:cs typeface="Consolas" panose="020B0609020204030204" pitchFamily="49" charset="0"/>
              </a:rPr>
              <a:t>      “Toad, if you don’t deliver the message within the next twenty seconds, I am going to drop-kick you so hard in that big head of yours that you will become one with the dirt,” Mario snapped impatiently.</a:t>
            </a:r>
          </a:p>
          <a:p>
            <a:r>
              <a:rPr lang="en-US" sz="1400" dirty="0">
                <a:latin typeface="Garamond" panose="02020404030301010803" pitchFamily="18" charset="0"/>
                <a:cs typeface="Consolas" panose="020B0609020204030204" pitchFamily="49" charset="0"/>
              </a:rPr>
              <a:t>      Immediately, Toad quit laughing like his laughter was turned off with a switch.  Toad stood as tall as his almost one meter self could while taking a deep breath.  Everyone knows that Mario uses his words carefully.  Toad, along with everyone that had encountered Mario, knew that Mario did not play.  </a:t>
            </a:r>
          </a:p>
          <a:p>
            <a:r>
              <a:rPr lang="en-US" sz="1400" dirty="0">
                <a:latin typeface="Garamond" panose="02020404030301010803" pitchFamily="18" charset="0"/>
                <a:cs typeface="Consolas" panose="020B0609020204030204" pitchFamily="49" charset="0"/>
              </a:rPr>
              <a:t>      “Princess, The Mushroom King told me to collect you since he has an extremely important message to tell you in person,” Toad spoke in his usual squeaky voice.  </a:t>
            </a:r>
          </a:p>
          <a:p>
            <a:r>
              <a:rPr lang="en-US" sz="1400" dirty="0">
                <a:latin typeface="Garamond" panose="02020404030301010803" pitchFamily="18" charset="0"/>
                <a:cs typeface="Consolas" panose="020B0609020204030204" pitchFamily="49" charset="0"/>
              </a:rPr>
              <a:t>      “Come on, Peach; I will take you home,” Mario said as he grasped the princess’s </a:t>
            </a:r>
            <a:r>
              <a:rPr lang="en-US" sz="1400" b="1" dirty="0">
                <a:latin typeface="Garamond" panose="02020404030301010803" pitchFamily="18" charset="0"/>
                <a:cs typeface="Consolas" panose="020B0609020204030204" pitchFamily="49" charset="0"/>
              </a:rPr>
              <a:t>delicate</a:t>
            </a:r>
            <a:r>
              <a:rPr lang="en-US" sz="1400" dirty="0">
                <a:latin typeface="Garamond" panose="02020404030301010803" pitchFamily="18" charset="0"/>
                <a:cs typeface="Consolas" panose="020B0609020204030204" pitchFamily="49" charset="0"/>
              </a:rPr>
              <a:t> hand while attempting to lead her towards town.</a:t>
            </a:r>
          </a:p>
          <a:p>
            <a:r>
              <a:rPr lang="en-US" sz="1400" dirty="0">
                <a:latin typeface="Garamond" panose="02020404030301010803" pitchFamily="18" charset="0"/>
                <a:cs typeface="Consolas" panose="020B0609020204030204" pitchFamily="49" charset="0"/>
              </a:rPr>
              <a:t>      “I am still angry with you, Mario,” Princess Peach snapped.  “I will not go home until you promise me that Princess Tomboy will not be staying with you.”  </a:t>
            </a:r>
          </a:p>
          <a:p>
            <a:r>
              <a:rPr lang="en-US" sz="1200" dirty="0">
                <a:latin typeface="Consolas" panose="020B0609020204030204" pitchFamily="49" charset="0"/>
                <a:cs typeface="Consolas" panose="020B0609020204030204" pitchFamily="49" charset="0"/>
              </a:rPr>
              <a:t>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314" y="5638800"/>
            <a:ext cx="1419225" cy="1146734"/>
          </a:xfrm>
          <a:prstGeom prst="rect">
            <a:avLst/>
          </a:prstGeom>
          <a:ln>
            <a:noFill/>
          </a:ln>
        </p:spPr>
      </p:pic>
      <p:sp>
        <p:nvSpPr>
          <p:cNvPr id="7" name="TextBox 6"/>
          <p:cNvSpPr txBox="1"/>
          <p:nvPr/>
        </p:nvSpPr>
        <p:spPr>
          <a:xfrm>
            <a:off x="4639101" y="6996101"/>
            <a:ext cx="1524000" cy="400110"/>
          </a:xfrm>
          <a:prstGeom prst="rect">
            <a:avLst/>
          </a:prstGeom>
          <a:noFill/>
        </p:spPr>
        <p:txBody>
          <a:bodyPr wrap="square" rtlCol="0">
            <a:spAutoFit/>
          </a:bodyPr>
          <a:lstStyle/>
          <a:p>
            <a:pPr algn="ctr"/>
            <a:r>
              <a:rPr lang="en-US" b="1" dirty="0" smtClean="0">
                <a:latin typeface="Garamond" panose="02020404030301010803" pitchFamily="18" charset="0"/>
              </a:rPr>
              <a:t>Page 2</a:t>
            </a:r>
            <a:endParaRPr lang="en-US" b="1" dirty="0">
              <a:latin typeface="Garamond" panose="02020404030301010803" pitchFamily="18" charset="0"/>
            </a:endParaRPr>
          </a:p>
        </p:txBody>
      </p:sp>
    </p:spTree>
    <p:extLst>
      <p:ext uri="{BB962C8B-B14F-4D97-AF65-F5344CB8AC3E}">
        <p14:creationId xmlns:p14="http://schemas.microsoft.com/office/powerpoint/2010/main" val="14133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1524000" cy="25146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685800"/>
            <a:ext cx="1524000" cy="2677656"/>
          </a:xfrm>
          <a:prstGeom prst="rect">
            <a:avLst/>
          </a:prstGeom>
          <a:noFill/>
        </p:spPr>
        <p:txBody>
          <a:bodyPr wrap="square" rtlCol="0">
            <a:spAutoFit/>
          </a:bodyPr>
          <a:lstStyle/>
          <a:p>
            <a:r>
              <a:rPr lang="en-US" sz="1200" b="1" dirty="0" smtClean="0">
                <a:latin typeface="Garamond" panose="02020404030301010803" pitchFamily="18" charset="0"/>
                <a:cs typeface="Consolas" panose="020B0609020204030204" pitchFamily="49" charset="0"/>
              </a:rPr>
              <a:t>Vocabulary</a:t>
            </a:r>
          </a:p>
          <a:p>
            <a:endParaRPr lang="en-US" sz="1200" dirty="0">
              <a:latin typeface="Garamond" panose="02020404030301010803" pitchFamily="18" charset="0"/>
              <a:cs typeface="Consolas" panose="020B0609020204030204" pitchFamily="49" charset="0"/>
            </a:endParaRPr>
          </a:p>
          <a:p>
            <a:r>
              <a:rPr lang="en-US" sz="1200" dirty="0">
                <a:latin typeface="Garamond" panose="02020404030301010803" pitchFamily="18" charset="0"/>
                <a:cs typeface="Consolas" panose="020B0609020204030204" pitchFamily="49" charset="0"/>
              </a:rPr>
              <a:t>s</a:t>
            </a:r>
            <a:r>
              <a:rPr lang="en-US" sz="1200" dirty="0" smtClean="0">
                <a:latin typeface="Garamond" panose="02020404030301010803" pitchFamily="18" charset="0"/>
                <a:cs typeface="Consolas" panose="020B0609020204030204" pitchFamily="49" charset="0"/>
              </a:rPr>
              <a:t>tiletto </a:t>
            </a:r>
          </a:p>
          <a:p>
            <a:r>
              <a:rPr lang="en-US" sz="1200" dirty="0" smtClean="0">
                <a:latin typeface="Garamond" panose="02020404030301010803" pitchFamily="18" charset="0"/>
                <a:cs typeface="Consolas" panose="020B0609020204030204" pitchFamily="49" charset="0"/>
              </a:rPr>
              <a:t>commoner</a:t>
            </a:r>
            <a:endParaRPr lang="en-US" sz="1200" dirty="0">
              <a:latin typeface="Garamond" panose="02020404030301010803" pitchFamily="18" charset="0"/>
              <a:cs typeface="Consolas" panose="020B0609020204030204" pitchFamily="49" charset="0"/>
            </a:endParaRPr>
          </a:p>
          <a:p>
            <a:r>
              <a:rPr lang="en-US" sz="1200" dirty="0" smtClean="0">
                <a:latin typeface="Garamond" panose="02020404030301010803" pitchFamily="18" charset="0"/>
                <a:cs typeface="Consolas" panose="020B0609020204030204" pitchFamily="49" charset="0"/>
              </a:rPr>
              <a:t>decade</a:t>
            </a:r>
          </a:p>
          <a:p>
            <a:r>
              <a:rPr lang="en-US" sz="1200" dirty="0" smtClean="0">
                <a:latin typeface="Garamond" panose="02020404030301010803" pitchFamily="18" charset="0"/>
                <a:cs typeface="Consolas" panose="020B0609020204030204" pitchFamily="49" charset="0"/>
              </a:rPr>
              <a:t>fungi</a:t>
            </a:r>
            <a:endParaRPr lang="en-US" sz="1200" dirty="0">
              <a:latin typeface="Garamond" panose="02020404030301010803" pitchFamily="18" charset="0"/>
              <a:cs typeface="Consolas" panose="020B0609020204030204" pitchFamily="49" charset="0"/>
            </a:endParaRPr>
          </a:p>
          <a:p>
            <a:r>
              <a:rPr lang="en-US" sz="1200" dirty="0">
                <a:latin typeface="Garamond" panose="02020404030301010803" pitchFamily="18" charset="0"/>
                <a:cs typeface="Consolas" panose="020B0609020204030204" pitchFamily="49" charset="0"/>
              </a:rPr>
              <a:t>s</a:t>
            </a:r>
            <a:r>
              <a:rPr lang="en-US" sz="1200" dirty="0" smtClean="0">
                <a:latin typeface="Garamond" panose="02020404030301010803" pitchFamily="18" charset="0"/>
                <a:cs typeface="Consolas" panose="020B0609020204030204" pitchFamily="49" charset="0"/>
              </a:rPr>
              <a:t>ardonically</a:t>
            </a:r>
          </a:p>
          <a:p>
            <a:endParaRPr lang="en-US" sz="1200" dirty="0" smtClean="0">
              <a:latin typeface="Garamond" panose="02020404030301010803" pitchFamily="18" charset="0"/>
              <a:cs typeface="Consolas" panose="020B0609020204030204" pitchFamily="49" charset="0"/>
            </a:endParaRPr>
          </a:p>
          <a:p>
            <a:endParaRPr lang="en-US" sz="1200" b="1" dirty="0" smtClean="0">
              <a:latin typeface="Garamond" panose="02020404030301010803" pitchFamily="18" charset="0"/>
              <a:cs typeface="Consolas" panose="020B0609020204030204" pitchFamily="49" charset="0"/>
            </a:endParaRPr>
          </a:p>
          <a:p>
            <a:r>
              <a:rPr lang="en-US" sz="1200" b="1" dirty="0" smtClean="0">
                <a:latin typeface="Garamond" panose="02020404030301010803" pitchFamily="18" charset="0"/>
                <a:cs typeface="Consolas" panose="020B0609020204030204" pitchFamily="49" charset="0"/>
              </a:rPr>
              <a:t>Activity  3</a:t>
            </a:r>
          </a:p>
          <a:p>
            <a:endParaRPr lang="en-US" sz="1200" b="1" dirty="0">
              <a:latin typeface="Garamond" panose="02020404030301010803" pitchFamily="18" charset="0"/>
              <a:cs typeface="Consolas" panose="020B0609020204030204" pitchFamily="49" charset="0"/>
            </a:endParaRPr>
          </a:p>
          <a:p>
            <a:r>
              <a:rPr lang="en-US" sz="1200" dirty="0" smtClean="0">
                <a:latin typeface="Garamond" panose="02020404030301010803" pitchFamily="18" charset="0"/>
                <a:cs typeface="Consolas" panose="020B0609020204030204" pitchFamily="49" charset="0"/>
              </a:rPr>
              <a:t>Describe a </a:t>
            </a:r>
            <a:r>
              <a:rPr lang="en-US" sz="1200" dirty="0" err="1" smtClean="0">
                <a:latin typeface="Garamond" panose="02020404030301010803" pitchFamily="18" charset="0"/>
                <a:cs typeface="Consolas" panose="020B0609020204030204" pitchFamily="49" charset="0"/>
              </a:rPr>
              <a:t>Sprixie</a:t>
            </a:r>
            <a:r>
              <a:rPr lang="en-US" sz="1200" dirty="0" smtClean="0">
                <a:latin typeface="Garamond" panose="02020404030301010803" pitchFamily="18" charset="0"/>
                <a:cs typeface="Consolas" panose="020B0609020204030204" pitchFamily="49" charset="0"/>
              </a:rPr>
              <a:t>.</a:t>
            </a:r>
          </a:p>
          <a:p>
            <a:endParaRPr lang="en-US" sz="1200" b="1" dirty="0" smtClean="0">
              <a:latin typeface="Garamond" panose="02020404030301010803" pitchFamily="18" charset="0"/>
              <a:cs typeface="Consolas" panose="020B0609020204030204" pitchFamily="49" charset="0"/>
            </a:endParaRPr>
          </a:p>
          <a:p>
            <a:endParaRPr lang="en-US" sz="1200" dirty="0" smtClean="0">
              <a:latin typeface="Garamond" panose="02020404030301010803" pitchFamily="18" charset="0"/>
              <a:cs typeface="Consolas" panose="020B0609020204030204" pitchFamily="49" charset="0"/>
            </a:endParaRPr>
          </a:p>
        </p:txBody>
      </p:sp>
      <p:sp>
        <p:nvSpPr>
          <p:cNvPr id="6" name="Rectangle 5"/>
          <p:cNvSpPr/>
          <p:nvPr/>
        </p:nvSpPr>
        <p:spPr>
          <a:xfrm>
            <a:off x="1929539" y="685800"/>
            <a:ext cx="7696200" cy="461665"/>
          </a:xfrm>
          <a:prstGeom prst="rect">
            <a:avLst/>
          </a:prstGeom>
        </p:spPr>
        <p:txBody>
          <a:bodyPr wrap="square">
            <a:spAutoFit/>
          </a:bodyPr>
          <a:lstStyle/>
          <a:p>
            <a:endParaRPr lang="en-US" sz="1200" b="1" dirty="0">
              <a:latin typeface="Consolas" panose="020B0609020204030204" pitchFamily="49" charset="0"/>
              <a:cs typeface="Consolas" panose="020B0609020204030204" pitchFamily="49" charset="0"/>
            </a:endParaRPr>
          </a:p>
          <a:p>
            <a:endParaRPr lang="en-US" sz="1200" b="1" dirty="0" smtClean="0">
              <a:latin typeface="Consolas" panose="020B0609020204030204" pitchFamily="49" charset="0"/>
              <a:cs typeface="Consolas" panose="020B0609020204030204" pitchFamily="49" charset="0"/>
            </a:endParaRPr>
          </a:p>
        </p:txBody>
      </p:sp>
      <p:sp>
        <p:nvSpPr>
          <p:cNvPr id="2" name="Rectangle 1"/>
          <p:cNvSpPr/>
          <p:nvPr/>
        </p:nvSpPr>
        <p:spPr>
          <a:xfrm>
            <a:off x="2081939" y="543306"/>
            <a:ext cx="7391400" cy="6771084"/>
          </a:xfrm>
          <a:prstGeom prst="rect">
            <a:avLst/>
          </a:prstGeom>
        </p:spPr>
        <p:txBody>
          <a:bodyPr wrap="square">
            <a:spAutoFit/>
          </a:bodyPr>
          <a:lstStyle/>
          <a:p>
            <a:r>
              <a:rPr lang="en-US" sz="1400" dirty="0" smtClean="0">
                <a:latin typeface="Garamond" panose="02020404030301010803" pitchFamily="18" charset="0"/>
                <a:cs typeface="Consolas" panose="020B0609020204030204" pitchFamily="49" charset="0"/>
              </a:rPr>
              <a:t>      </a:t>
            </a:r>
            <a:r>
              <a:rPr lang="en-US" sz="1400" dirty="0">
                <a:latin typeface="Garamond" panose="02020404030301010803" pitchFamily="18" charset="0"/>
                <a:cs typeface="Consolas" panose="020B0609020204030204" pitchFamily="49" charset="0"/>
              </a:rPr>
              <a:t>“My lady, I gave Princess Daisy my word.  She needs my help and I help my friends,” Mario chose his words carefully while now clutching both of Peach’s hands.  </a:t>
            </a:r>
          </a:p>
          <a:p>
            <a:r>
              <a:rPr lang="en-US" sz="1400" dirty="0">
                <a:latin typeface="Garamond" panose="02020404030301010803" pitchFamily="18" charset="0"/>
                <a:cs typeface="Consolas" panose="020B0609020204030204" pitchFamily="49" charset="0"/>
              </a:rPr>
              <a:t>      Princess Peach violently shook Mario’s hands away; she immediately started sprinting further down the worn grassy forest leaving only a trail of dust behind.  Mario, Luigi, and Toad could only see a pink and blond blur accompanied by dust getting further and further away.  The boys exchanged annoyed yet meaningful glances before running after their princess.  </a:t>
            </a:r>
            <a:endParaRPr lang="en-US" sz="1400" dirty="0" smtClean="0">
              <a:latin typeface="Garamond" panose="02020404030301010803" pitchFamily="18" charset="0"/>
              <a:cs typeface="Consolas" panose="020B0609020204030204" pitchFamily="49" charset="0"/>
            </a:endParaRPr>
          </a:p>
          <a:p>
            <a:r>
              <a:rPr lang="en-US" sz="1400" dirty="0">
                <a:latin typeface="Garamond" panose="02020404030301010803" pitchFamily="18" charset="0"/>
              </a:rPr>
              <a:t> </a:t>
            </a:r>
            <a:r>
              <a:rPr lang="en-US" sz="1400" dirty="0" smtClean="0">
                <a:latin typeface="Garamond" panose="02020404030301010803" pitchFamily="18" charset="0"/>
              </a:rPr>
              <a:t>      The </a:t>
            </a:r>
            <a:r>
              <a:rPr lang="en-US" sz="1400" dirty="0">
                <a:latin typeface="Garamond" panose="02020404030301010803" pitchFamily="18" charset="0"/>
              </a:rPr>
              <a:t>princess of the Mushroom Kingdom was pleased that Mario, Luigi, and Toad were coming after her.  Peach always wanted Mario to come after her; the day Mario did not come after her would be the day the relationship would be over.  Princess Peach sucked in a mouthful of fresh forest air as her speed increased.  She knew it would not be long before Mario caught up with her or Toad for that matter.  It is no secret that she, Princess Peach Toadstool, was the slowest runner out of Mario, Luigi, and Toad.  </a:t>
            </a:r>
          </a:p>
          <a:p>
            <a:r>
              <a:rPr lang="en-US" sz="1400" dirty="0">
                <a:latin typeface="Garamond" panose="02020404030301010803" pitchFamily="18" charset="0"/>
              </a:rPr>
              <a:t>      </a:t>
            </a:r>
            <a:r>
              <a:rPr lang="en-US" sz="1400" i="1" dirty="0">
                <a:latin typeface="Garamond" panose="02020404030301010803" pitchFamily="18" charset="0"/>
              </a:rPr>
              <a:t>They should try running in </a:t>
            </a:r>
            <a:r>
              <a:rPr lang="en-US" sz="1400" b="1" i="1" dirty="0">
                <a:latin typeface="Garamond" panose="02020404030301010803" pitchFamily="18" charset="0"/>
              </a:rPr>
              <a:t>stiletto</a:t>
            </a:r>
            <a:r>
              <a:rPr lang="en-US" sz="1400" i="1" dirty="0">
                <a:latin typeface="Garamond" panose="02020404030301010803" pitchFamily="18" charset="0"/>
              </a:rPr>
              <a:t> heels</a:t>
            </a:r>
            <a:r>
              <a:rPr lang="en-US" sz="1400" dirty="0">
                <a:latin typeface="Garamond" panose="02020404030301010803" pitchFamily="18" charset="0"/>
              </a:rPr>
              <a:t>.  Princess Peach thought amusingly.</a:t>
            </a:r>
          </a:p>
          <a:p>
            <a:r>
              <a:rPr lang="en-US" sz="1400" dirty="0">
                <a:latin typeface="Garamond" panose="02020404030301010803" pitchFamily="18" charset="0"/>
              </a:rPr>
              <a:t>      Just as the princess’s rhythm became steady, her foot landed in a pothole; once again, the princess of the Mushroom Kingdom was thrown into the dirt.  Once again, an enormous scream escaped Peach’s throat; once again, Mario and Luigi were helping Princess Toadstool to her feet.  This, of course, was followed by Toad’s annoying laughter.  Mario’s eyes immediately burned into Toad.  Toad quit laughing. </a:t>
            </a:r>
          </a:p>
          <a:p>
            <a:r>
              <a:rPr lang="en-US" sz="1400" dirty="0">
                <a:latin typeface="Garamond" panose="02020404030301010803" pitchFamily="18" charset="0"/>
              </a:rPr>
              <a:t>      “What happened, Princess?”  Mario’s said in a concerned voice.</a:t>
            </a:r>
          </a:p>
          <a:p>
            <a:r>
              <a:rPr lang="en-US" sz="1400" dirty="0">
                <a:latin typeface="Garamond" panose="02020404030301010803" pitchFamily="18" charset="0"/>
              </a:rPr>
              <a:t>      “I was running and my foot landed in a hole,” Princess Peach explained.</a:t>
            </a:r>
          </a:p>
          <a:p>
            <a:r>
              <a:rPr lang="en-US" sz="1400" dirty="0">
                <a:latin typeface="Garamond" panose="02020404030301010803" pitchFamily="18" charset="0"/>
              </a:rPr>
              <a:t>      “This is not really a hole.  This is a glass tunnel,” Luigi informed as he examined the pipe.</a:t>
            </a:r>
          </a:p>
          <a:p>
            <a:r>
              <a:rPr lang="en-US" sz="1400" dirty="0">
                <a:latin typeface="Garamond" panose="02020404030301010803" pitchFamily="18" charset="0"/>
              </a:rPr>
              <a:t>     “Seriously,” Princess Peach said.  “I just learned about glass tunnels in my history lesson last week.  Apparently, only </a:t>
            </a:r>
            <a:r>
              <a:rPr lang="en-US" sz="1400" dirty="0" err="1">
                <a:latin typeface="Garamond" panose="02020404030301010803" pitchFamily="18" charset="0"/>
              </a:rPr>
              <a:t>Sprixie</a:t>
            </a:r>
            <a:r>
              <a:rPr lang="en-US" sz="1400" dirty="0">
                <a:latin typeface="Garamond" panose="02020404030301010803" pitchFamily="18" charset="0"/>
              </a:rPr>
              <a:t> princesses can build glass pipes.”</a:t>
            </a:r>
          </a:p>
          <a:p>
            <a:r>
              <a:rPr lang="en-US" sz="1400" dirty="0">
                <a:latin typeface="Garamond" panose="02020404030301010803" pitchFamily="18" charset="0"/>
              </a:rPr>
              <a:t>      “No one has seen a </a:t>
            </a:r>
            <a:r>
              <a:rPr lang="en-US" sz="1400" dirty="0" err="1">
                <a:latin typeface="Garamond" panose="02020404030301010803" pitchFamily="18" charset="0"/>
              </a:rPr>
              <a:t>Sprixie</a:t>
            </a:r>
            <a:r>
              <a:rPr lang="en-US" sz="1400" dirty="0">
                <a:latin typeface="Garamond" panose="02020404030301010803" pitchFamily="18" charset="0"/>
              </a:rPr>
              <a:t> princess or</a:t>
            </a:r>
            <a:r>
              <a:rPr lang="en-US" sz="1400" b="1" dirty="0">
                <a:latin typeface="Garamond" panose="02020404030301010803" pitchFamily="18" charset="0"/>
              </a:rPr>
              <a:t> commoner </a:t>
            </a:r>
            <a:r>
              <a:rPr lang="en-US" sz="1400" dirty="0">
                <a:latin typeface="Garamond" panose="02020404030301010803" pitchFamily="18" charset="0"/>
              </a:rPr>
              <a:t>in </a:t>
            </a:r>
            <a:r>
              <a:rPr lang="en-US" sz="1400" b="1" dirty="0">
                <a:latin typeface="Garamond" panose="02020404030301010803" pitchFamily="18" charset="0"/>
              </a:rPr>
              <a:t>decades</a:t>
            </a:r>
            <a:r>
              <a:rPr lang="en-US" sz="1400" dirty="0">
                <a:latin typeface="Garamond" panose="02020404030301010803" pitchFamily="18" charset="0"/>
              </a:rPr>
              <a:t>,” Mario added.</a:t>
            </a:r>
          </a:p>
          <a:p>
            <a:r>
              <a:rPr lang="en-US" sz="1400" dirty="0">
                <a:latin typeface="Garamond" panose="02020404030301010803" pitchFamily="18" charset="0"/>
              </a:rPr>
              <a:t>      “What the flip is a </a:t>
            </a:r>
            <a:r>
              <a:rPr lang="en-US" sz="1400" dirty="0" err="1">
                <a:latin typeface="Garamond" panose="02020404030301010803" pitchFamily="18" charset="0"/>
              </a:rPr>
              <a:t>Sprixie</a:t>
            </a:r>
            <a:r>
              <a:rPr lang="en-US" sz="1400" dirty="0">
                <a:latin typeface="Garamond" panose="02020404030301010803" pitchFamily="18" charset="0"/>
              </a:rPr>
              <a:t>?”  Luigi asked.</a:t>
            </a:r>
          </a:p>
          <a:p>
            <a:r>
              <a:rPr lang="en-US" sz="1400" dirty="0">
                <a:latin typeface="Garamond" panose="02020404030301010803" pitchFamily="18" charset="0"/>
              </a:rPr>
              <a:t>      “They are a race of fairies,” Toad informed.</a:t>
            </a:r>
          </a:p>
          <a:p>
            <a:r>
              <a:rPr lang="en-US" sz="1400" dirty="0">
                <a:latin typeface="Garamond" panose="02020404030301010803" pitchFamily="18" charset="0"/>
              </a:rPr>
              <a:t>      “Just like you are part of a race of</a:t>
            </a:r>
            <a:r>
              <a:rPr lang="en-US" sz="1400" b="1" dirty="0">
                <a:latin typeface="Garamond" panose="02020404030301010803" pitchFamily="18" charset="0"/>
              </a:rPr>
              <a:t> fungi</a:t>
            </a:r>
            <a:r>
              <a:rPr lang="en-US" sz="1400" dirty="0">
                <a:latin typeface="Garamond" panose="02020404030301010803" pitchFamily="18" charset="0"/>
              </a:rPr>
              <a:t>,” Princess Peach nastily snapped at Toad.</a:t>
            </a:r>
          </a:p>
          <a:p>
            <a:r>
              <a:rPr lang="en-US" sz="1400" dirty="0">
                <a:latin typeface="Garamond" panose="02020404030301010803" pitchFamily="18" charset="0"/>
              </a:rPr>
              <a:t>      “Well, you are the Princess of Fungi,” Toad quipped.</a:t>
            </a:r>
          </a:p>
          <a:p>
            <a:r>
              <a:rPr lang="en-US" sz="1400" dirty="0">
                <a:latin typeface="Garamond" panose="02020404030301010803" pitchFamily="18" charset="0"/>
              </a:rPr>
              <a:t>      “Where do you get off speaking to me like that?  At least I am human,” Princess Peach growled.</a:t>
            </a:r>
          </a:p>
          <a:p>
            <a:r>
              <a:rPr lang="en-US" sz="1400" dirty="0">
                <a:latin typeface="Garamond" panose="02020404030301010803" pitchFamily="18" charset="0"/>
              </a:rPr>
              <a:t>      “Well if I am a fungus, then why don’t you eat me?”  Toad said </a:t>
            </a:r>
            <a:r>
              <a:rPr lang="en-US" sz="1400" b="1" dirty="0">
                <a:latin typeface="Garamond" panose="02020404030301010803" pitchFamily="18" charset="0"/>
              </a:rPr>
              <a:t>sardonically. </a:t>
            </a:r>
          </a:p>
          <a:p>
            <a:r>
              <a:rPr lang="en-US" sz="1400" dirty="0">
                <a:latin typeface="Garamond" panose="02020404030301010803" pitchFamily="18" charset="0"/>
              </a:rPr>
              <a:t>       “Out of all the kind, loyal toads in the Mushroom Kingdom, how did I get stuck with you?”  Princess Peach said.</a:t>
            </a:r>
            <a:endParaRPr lang="en-US" sz="1400" dirty="0">
              <a:latin typeface="Garamond" panose="02020404030301010803" pitchFamily="18" charset="0"/>
              <a:cs typeface="Consolas" panose="020B0609020204030204" pitchFamily="49"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343400"/>
            <a:ext cx="1511490" cy="2181225"/>
          </a:xfrm>
          <a:prstGeom prst="rect">
            <a:avLst/>
          </a:prstGeom>
          <a:ln w="28575">
            <a:noFill/>
          </a:ln>
        </p:spPr>
      </p:pic>
      <p:sp>
        <p:nvSpPr>
          <p:cNvPr id="8" name="TextBox 7"/>
          <p:cNvSpPr txBox="1"/>
          <p:nvPr/>
        </p:nvSpPr>
        <p:spPr>
          <a:xfrm>
            <a:off x="4639101" y="6996101"/>
            <a:ext cx="1524000" cy="400110"/>
          </a:xfrm>
          <a:prstGeom prst="rect">
            <a:avLst/>
          </a:prstGeom>
          <a:noFill/>
        </p:spPr>
        <p:txBody>
          <a:bodyPr wrap="square" rtlCol="0">
            <a:spAutoFit/>
          </a:bodyPr>
          <a:lstStyle/>
          <a:p>
            <a:pPr algn="ctr"/>
            <a:r>
              <a:rPr lang="en-US" b="1" dirty="0" smtClean="0">
                <a:latin typeface="Garamond" panose="02020404030301010803" pitchFamily="18" charset="0"/>
              </a:rPr>
              <a:t>Page 3</a:t>
            </a:r>
            <a:endParaRPr lang="en-US" b="1" dirty="0">
              <a:latin typeface="Garamond" panose="02020404030301010803" pitchFamily="18" charset="0"/>
            </a:endParaRPr>
          </a:p>
        </p:txBody>
      </p:sp>
    </p:spTree>
    <p:extLst>
      <p:ext uri="{BB962C8B-B14F-4D97-AF65-F5344CB8AC3E}">
        <p14:creationId xmlns:p14="http://schemas.microsoft.com/office/powerpoint/2010/main" val="379622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1524000" cy="360098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1226" y="685800"/>
            <a:ext cx="1524000" cy="3600986"/>
          </a:xfrm>
          <a:prstGeom prst="rect">
            <a:avLst/>
          </a:prstGeom>
          <a:noFill/>
        </p:spPr>
        <p:txBody>
          <a:bodyPr wrap="square" rtlCol="0">
            <a:spAutoFit/>
          </a:bodyPr>
          <a:lstStyle/>
          <a:p>
            <a:r>
              <a:rPr lang="en-US" sz="1200" b="1" dirty="0" smtClean="0">
                <a:latin typeface="Garamond" panose="02020404030301010803" pitchFamily="18" charset="0"/>
                <a:cs typeface="Consolas" panose="020B0609020204030204" pitchFamily="49" charset="0"/>
              </a:rPr>
              <a:t>Vocabulary</a:t>
            </a:r>
          </a:p>
          <a:p>
            <a:endParaRPr lang="en-US" sz="1200" dirty="0">
              <a:latin typeface="Garamond" panose="02020404030301010803" pitchFamily="18" charset="0"/>
              <a:cs typeface="Consolas" panose="020B0609020204030204" pitchFamily="49" charset="0"/>
            </a:endParaRPr>
          </a:p>
          <a:p>
            <a:r>
              <a:rPr lang="en-US" sz="1200" dirty="0" smtClean="0">
                <a:latin typeface="Garamond" panose="02020404030301010803" pitchFamily="18" charset="0"/>
                <a:cs typeface="Consolas" panose="020B0609020204030204" pitchFamily="49" charset="0"/>
              </a:rPr>
              <a:t>Vibrating </a:t>
            </a:r>
          </a:p>
          <a:p>
            <a:r>
              <a:rPr lang="en-US" sz="1200" dirty="0" smtClean="0">
                <a:latin typeface="Garamond" panose="02020404030301010803" pitchFamily="18" charset="0"/>
                <a:cs typeface="Consolas" panose="020B0609020204030204" pitchFamily="49" charset="0"/>
              </a:rPr>
              <a:t>Feverously </a:t>
            </a:r>
          </a:p>
          <a:p>
            <a:r>
              <a:rPr lang="en-US" sz="1200" dirty="0" smtClean="0">
                <a:latin typeface="Garamond" panose="02020404030301010803" pitchFamily="18" charset="0"/>
                <a:cs typeface="Consolas" panose="020B0609020204030204" pitchFamily="49" charset="0"/>
              </a:rPr>
              <a:t>Humanoid </a:t>
            </a:r>
          </a:p>
          <a:p>
            <a:r>
              <a:rPr lang="en-US" sz="1200" dirty="0" smtClean="0">
                <a:latin typeface="Garamond" panose="02020404030301010803" pitchFamily="18" charset="0"/>
                <a:cs typeface="Consolas" panose="020B0609020204030204" pitchFamily="49" charset="0"/>
              </a:rPr>
              <a:t>Gibberish </a:t>
            </a:r>
          </a:p>
          <a:p>
            <a:endParaRPr lang="en-US" sz="1200" b="1" dirty="0" smtClean="0">
              <a:latin typeface="Garamond" panose="02020404030301010803" pitchFamily="18" charset="0"/>
              <a:cs typeface="Consolas" panose="020B0609020204030204" pitchFamily="49" charset="0"/>
            </a:endParaRPr>
          </a:p>
          <a:p>
            <a:r>
              <a:rPr lang="en-US" sz="1200" b="1" dirty="0" smtClean="0">
                <a:latin typeface="Garamond" panose="02020404030301010803" pitchFamily="18" charset="0"/>
                <a:cs typeface="Consolas" panose="020B0609020204030204" pitchFamily="49" charset="0"/>
              </a:rPr>
              <a:t>Activity  4</a:t>
            </a:r>
          </a:p>
          <a:p>
            <a:endParaRPr lang="en-US" sz="1200" b="1" dirty="0">
              <a:latin typeface="Garamond" panose="02020404030301010803" pitchFamily="18" charset="0"/>
              <a:cs typeface="Consolas" panose="020B0609020204030204" pitchFamily="49" charset="0"/>
            </a:endParaRPr>
          </a:p>
          <a:p>
            <a:r>
              <a:rPr lang="en-US" sz="1200" dirty="0" smtClean="0">
                <a:latin typeface="Garamond" panose="02020404030301010803" pitchFamily="18" charset="0"/>
                <a:cs typeface="Consolas" panose="020B0609020204030204" pitchFamily="49" charset="0"/>
              </a:rPr>
              <a:t>What type of figurative language is “glittery green girl with green wings grazed gracefully from the glass pipe.?  Write your own example of this type of figurative language.  </a:t>
            </a:r>
            <a:endParaRPr lang="en-US" sz="1200" b="1" dirty="0" smtClean="0">
              <a:latin typeface="Garamond" panose="02020404030301010803" pitchFamily="18" charset="0"/>
              <a:cs typeface="Consolas" panose="020B0609020204030204" pitchFamily="49" charset="0"/>
            </a:endParaRPr>
          </a:p>
          <a:p>
            <a:endParaRPr lang="en-US" sz="1200" dirty="0" smtClean="0">
              <a:latin typeface="Garamond" panose="02020404030301010803" pitchFamily="18" charset="0"/>
              <a:cs typeface="Consolas" panose="020B0609020204030204" pitchFamily="49" charset="0"/>
            </a:endParaRPr>
          </a:p>
        </p:txBody>
      </p:sp>
      <p:sp>
        <p:nvSpPr>
          <p:cNvPr id="6" name="Rectangle 5"/>
          <p:cNvSpPr/>
          <p:nvPr/>
        </p:nvSpPr>
        <p:spPr>
          <a:xfrm>
            <a:off x="1929539" y="685800"/>
            <a:ext cx="7696200" cy="461665"/>
          </a:xfrm>
          <a:prstGeom prst="rect">
            <a:avLst/>
          </a:prstGeom>
        </p:spPr>
        <p:txBody>
          <a:bodyPr wrap="square">
            <a:spAutoFit/>
          </a:bodyPr>
          <a:lstStyle/>
          <a:p>
            <a:endParaRPr lang="en-US" sz="1200" b="1" dirty="0">
              <a:latin typeface="Consolas" panose="020B0609020204030204" pitchFamily="49" charset="0"/>
              <a:cs typeface="Consolas" panose="020B0609020204030204" pitchFamily="49" charset="0"/>
            </a:endParaRPr>
          </a:p>
          <a:p>
            <a:endParaRPr lang="en-US" sz="1200" b="1" dirty="0" smtClean="0">
              <a:latin typeface="Consolas" panose="020B0609020204030204" pitchFamily="49" charset="0"/>
              <a:cs typeface="Consolas" panose="020B0609020204030204" pitchFamily="49" charset="0"/>
            </a:endParaRPr>
          </a:p>
        </p:txBody>
      </p:sp>
      <p:sp>
        <p:nvSpPr>
          <p:cNvPr id="2" name="Rectangle 1"/>
          <p:cNvSpPr/>
          <p:nvPr/>
        </p:nvSpPr>
        <p:spPr>
          <a:xfrm>
            <a:off x="2081939" y="685800"/>
            <a:ext cx="7391400" cy="6124754"/>
          </a:xfrm>
          <a:prstGeom prst="rect">
            <a:avLst/>
          </a:prstGeom>
        </p:spPr>
        <p:txBody>
          <a:bodyPr wrap="square">
            <a:spAutoFit/>
          </a:bodyPr>
          <a:lstStyle/>
          <a:p>
            <a:r>
              <a:rPr lang="en-US" sz="1400" dirty="0" smtClean="0">
                <a:latin typeface="Garamond" panose="02020404030301010803" pitchFamily="18" charset="0"/>
                <a:cs typeface="Consolas" panose="020B0609020204030204" pitchFamily="49" charset="0"/>
              </a:rPr>
              <a:t>      </a:t>
            </a:r>
            <a:r>
              <a:rPr lang="en-US" sz="1400" dirty="0" smtClean="0">
                <a:latin typeface="Garamond" panose="02020404030301010803" pitchFamily="18" charset="0"/>
              </a:rPr>
              <a:t>While </a:t>
            </a:r>
            <a:r>
              <a:rPr lang="en-US" sz="1400" dirty="0">
                <a:latin typeface="Garamond" panose="02020404030301010803" pitchFamily="18" charset="0"/>
              </a:rPr>
              <a:t>Princess Peach and Toad continued this childish rant, Luigi selected a diamond plated wrench to repair the bent pipe that was made of glass.  Luigi immediately got to work and Mario knelt beside his baby brother.  Eventually, Mario removed a red hammer from his belt loop to help his brother straighten the glass tunnel.  </a:t>
            </a:r>
          </a:p>
          <a:p>
            <a:r>
              <a:rPr lang="en-US" sz="1400" dirty="0">
                <a:latin typeface="Garamond" panose="02020404030301010803" pitchFamily="18" charset="0"/>
              </a:rPr>
              <a:t>      “Where did you get a diamond plated wrench?”  Mario inquired casually.</a:t>
            </a:r>
          </a:p>
          <a:p>
            <a:r>
              <a:rPr lang="en-US" sz="1400" dirty="0">
                <a:latin typeface="Garamond" panose="02020404030301010803" pitchFamily="18" charset="0"/>
              </a:rPr>
              <a:t>      “Mama found it in Papa’s old tool belt.  She figured I might make some use of it one day,” Luigi replied as beads of sweat found their way across his temple.</a:t>
            </a:r>
          </a:p>
          <a:p>
            <a:r>
              <a:rPr lang="en-US" sz="1400" dirty="0">
                <a:latin typeface="Garamond" panose="02020404030301010803" pitchFamily="18" charset="0"/>
              </a:rPr>
              <a:t>      “I am the first born son.  Why didn’t I get the diamond plated wrench?”  Mario wondered.</a:t>
            </a:r>
          </a:p>
          <a:p>
            <a:r>
              <a:rPr lang="en-US" sz="1400" dirty="0">
                <a:latin typeface="Garamond" panose="02020404030301010803" pitchFamily="18" charset="0"/>
              </a:rPr>
              <a:t>      “You got everything else that belonged to Papa!”  Luigi exclaimed while he continued to work until the broken pipe was fixed.</a:t>
            </a:r>
          </a:p>
          <a:p>
            <a:r>
              <a:rPr lang="en-US" sz="1400" dirty="0">
                <a:latin typeface="Garamond" panose="02020404030301010803" pitchFamily="18" charset="0"/>
              </a:rPr>
              <a:t>      A tiny glittery green girl with green wings grazed gracefully from the glass pipe.  The creature zipped left and right before spinning wildly around Mario and Luigi’s heads. </a:t>
            </a:r>
            <a:r>
              <a:rPr lang="en-US" sz="1400" dirty="0" smtClean="0">
                <a:latin typeface="Garamond" panose="02020404030301010803" pitchFamily="18" charset="0"/>
              </a:rPr>
              <a:t> It </a:t>
            </a:r>
            <a:r>
              <a:rPr lang="en-US" sz="1400" dirty="0">
                <a:latin typeface="Garamond" panose="02020404030301010803" pitchFamily="18" charset="0"/>
              </a:rPr>
              <a:t>became obvious that the green girl is a fairy.  Princess and Toad immediately quit quarreling.  Mario and Luigi quit bickering.</a:t>
            </a:r>
          </a:p>
          <a:p>
            <a:r>
              <a:rPr lang="en-US" sz="1400" dirty="0">
                <a:latin typeface="Garamond" panose="02020404030301010803" pitchFamily="18" charset="0"/>
              </a:rPr>
              <a:t>      “It’s the Green </a:t>
            </a:r>
            <a:r>
              <a:rPr lang="en-US" sz="1400" dirty="0" err="1">
                <a:latin typeface="Garamond" panose="02020404030301010803" pitchFamily="18" charset="0"/>
              </a:rPr>
              <a:t>Sprixie</a:t>
            </a:r>
            <a:r>
              <a:rPr lang="en-US" sz="1400" dirty="0">
                <a:latin typeface="Garamond" panose="02020404030301010803" pitchFamily="18" charset="0"/>
              </a:rPr>
              <a:t> Princess!  I read about her in my history book.  She is the </a:t>
            </a:r>
            <a:r>
              <a:rPr lang="en-US" sz="1400" i="1" dirty="0">
                <a:latin typeface="Garamond" panose="02020404030301010803" pitchFamily="18" charset="0"/>
              </a:rPr>
              <a:t>main</a:t>
            </a:r>
            <a:r>
              <a:rPr lang="en-US" sz="1400" dirty="0">
                <a:latin typeface="Garamond" panose="02020404030301010803" pitchFamily="18" charset="0"/>
              </a:rPr>
              <a:t> </a:t>
            </a:r>
            <a:r>
              <a:rPr lang="en-US" sz="1400" dirty="0" err="1">
                <a:latin typeface="Garamond" panose="02020404030301010803" pitchFamily="18" charset="0"/>
              </a:rPr>
              <a:t>Sprixie</a:t>
            </a:r>
            <a:r>
              <a:rPr lang="en-US" sz="1400" dirty="0">
                <a:latin typeface="Garamond" panose="02020404030301010803" pitchFamily="18" charset="0"/>
              </a:rPr>
              <a:t> Princess,” Peach declared.</a:t>
            </a:r>
          </a:p>
          <a:p>
            <a:r>
              <a:rPr lang="en-US" sz="1400" dirty="0">
                <a:latin typeface="Garamond" panose="02020404030301010803" pitchFamily="18" charset="0"/>
              </a:rPr>
              <a:t>      “Help!”  The Green </a:t>
            </a:r>
            <a:r>
              <a:rPr lang="en-US" sz="1400" dirty="0" err="1">
                <a:latin typeface="Garamond" panose="02020404030301010803" pitchFamily="18" charset="0"/>
              </a:rPr>
              <a:t>Sprixie</a:t>
            </a:r>
            <a:r>
              <a:rPr lang="en-US" sz="1400" dirty="0">
                <a:latin typeface="Garamond" panose="02020404030301010803" pitchFamily="18" charset="0"/>
              </a:rPr>
              <a:t> screamed.  “All the tunnels leading to the </a:t>
            </a:r>
            <a:r>
              <a:rPr lang="en-US" sz="1400" dirty="0" err="1">
                <a:latin typeface="Garamond" panose="02020404030301010803" pitchFamily="18" charset="0"/>
              </a:rPr>
              <a:t>Sprixie</a:t>
            </a:r>
            <a:r>
              <a:rPr lang="en-US" sz="1400" dirty="0">
                <a:latin typeface="Garamond" panose="02020404030301010803" pitchFamily="18" charset="0"/>
              </a:rPr>
              <a:t> Kingdom have been damaged.  I was about to give up until I found this one.  Bower kidnapped my six sisters, and Bowser is after me!”</a:t>
            </a:r>
          </a:p>
          <a:p>
            <a:r>
              <a:rPr lang="en-US" sz="1400" dirty="0">
                <a:latin typeface="Garamond" panose="02020404030301010803" pitchFamily="18" charset="0"/>
              </a:rPr>
              <a:t>      “Bowser,” Mario and Luigi screamed.</a:t>
            </a:r>
          </a:p>
          <a:p>
            <a:r>
              <a:rPr lang="en-US" sz="1400" dirty="0">
                <a:latin typeface="Garamond" panose="02020404030301010803" pitchFamily="18" charset="0"/>
              </a:rPr>
              <a:t>       “Can you help me rescue my sisters and save the </a:t>
            </a:r>
            <a:r>
              <a:rPr lang="en-US" sz="1400" dirty="0" err="1">
                <a:latin typeface="Garamond" panose="02020404030301010803" pitchFamily="18" charset="0"/>
              </a:rPr>
              <a:t>Sprixie</a:t>
            </a:r>
            <a:r>
              <a:rPr lang="en-US" sz="1400" dirty="0">
                <a:latin typeface="Garamond" panose="02020404030301010803" pitchFamily="18" charset="0"/>
              </a:rPr>
              <a:t> Kingdom from demise?  Bowser is not far behind…” The Green </a:t>
            </a:r>
            <a:r>
              <a:rPr lang="en-US" sz="1400" dirty="0" err="1">
                <a:latin typeface="Garamond" panose="02020404030301010803" pitchFamily="18" charset="0"/>
              </a:rPr>
              <a:t>Sprixie’s</a:t>
            </a:r>
            <a:r>
              <a:rPr lang="en-US" sz="1400" dirty="0">
                <a:latin typeface="Garamond" panose="02020404030301010803" pitchFamily="18" charset="0"/>
              </a:rPr>
              <a:t> breath was short as she was interrupted by the ground around the glass tunnel vibrating feverously.  </a:t>
            </a:r>
          </a:p>
          <a:p>
            <a:r>
              <a:rPr lang="en-US" sz="1400" dirty="0">
                <a:latin typeface="Garamond" panose="02020404030301010803" pitchFamily="18" charset="0"/>
              </a:rPr>
              <a:t>      An enormous turtle and human hybrid squeezed from the glass tunnel snatching the Green </a:t>
            </a:r>
            <a:r>
              <a:rPr lang="en-US" sz="1400" dirty="0" err="1">
                <a:latin typeface="Garamond" panose="02020404030301010803" pitchFamily="18" charset="0"/>
              </a:rPr>
              <a:t>Sprixie</a:t>
            </a:r>
            <a:r>
              <a:rPr lang="en-US" sz="1400" dirty="0">
                <a:latin typeface="Garamond" panose="02020404030301010803" pitchFamily="18" charset="0"/>
              </a:rPr>
              <a:t> Princess; the tortoise humanoid trapped the fairy princess inside the jar by wedging a cork in place.  The Green </a:t>
            </a:r>
            <a:r>
              <a:rPr lang="en-US" sz="1400" dirty="0" err="1">
                <a:latin typeface="Garamond" panose="02020404030301010803" pitchFamily="18" charset="0"/>
              </a:rPr>
              <a:t>Sprixie</a:t>
            </a:r>
            <a:r>
              <a:rPr lang="en-US" sz="1400" dirty="0">
                <a:latin typeface="Garamond" panose="02020404030301010803" pitchFamily="18" charset="0"/>
              </a:rPr>
              <a:t> Princess pounded along the glass crying and screaming.  Her words were muffled and it sounded as if the little fairy was speaking gibberish.  </a:t>
            </a:r>
          </a:p>
          <a:p>
            <a:endParaRPr lang="en-US" sz="1400" dirty="0">
              <a:latin typeface="Garamond" panose="02020404030301010803" pitchFamily="18" charset="0"/>
              <a:cs typeface="Consolas" panose="020B0609020204030204" pitchFamily="49"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498" y="5029200"/>
            <a:ext cx="1575003" cy="1179732"/>
          </a:xfrm>
          <a:prstGeom prst="rect">
            <a:avLst/>
          </a:prstGeom>
        </p:spPr>
      </p:pic>
      <p:sp>
        <p:nvSpPr>
          <p:cNvPr id="7" name="TextBox 6"/>
          <p:cNvSpPr txBox="1"/>
          <p:nvPr/>
        </p:nvSpPr>
        <p:spPr>
          <a:xfrm>
            <a:off x="4639101" y="7018196"/>
            <a:ext cx="1524000" cy="400110"/>
          </a:xfrm>
          <a:prstGeom prst="rect">
            <a:avLst/>
          </a:prstGeom>
          <a:noFill/>
        </p:spPr>
        <p:txBody>
          <a:bodyPr wrap="square" rtlCol="0">
            <a:spAutoFit/>
          </a:bodyPr>
          <a:lstStyle/>
          <a:p>
            <a:pPr algn="ctr"/>
            <a:r>
              <a:rPr lang="en-US" b="1" dirty="0" smtClean="0">
                <a:latin typeface="Garamond" panose="02020404030301010803" pitchFamily="18" charset="0"/>
              </a:rPr>
              <a:t>Page 4</a:t>
            </a:r>
            <a:endParaRPr lang="en-US" b="1" dirty="0">
              <a:latin typeface="Garamond" panose="02020404030301010803" pitchFamily="18" charset="0"/>
            </a:endParaRPr>
          </a:p>
        </p:txBody>
      </p:sp>
    </p:spTree>
    <p:extLst>
      <p:ext uri="{BB962C8B-B14F-4D97-AF65-F5344CB8AC3E}">
        <p14:creationId xmlns:p14="http://schemas.microsoft.com/office/powerpoint/2010/main" val="3540736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1524000" cy="32766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05539" y="714149"/>
            <a:ext cx="1524000" cy="2123658"/>
          </a:xfrm>
          <a:prstGeom prst="rect">
            <a:avLst/>
          </a:prstGeom>
          <a:noFill/>
        </p:spPr>
        <p:txBody>
          <a:bodyPr wrap="square" rtlCol="0">
            <a:spAutoFit/>
          </a:bodyPr>
          <a:lstStyle/>
          <a:p>
            <a:r>
              <a:rPr lang="en-US" sz="1200" b="1" dirty="0" smtClean="0">
                <a:latin typeface="Garamond" panose="02020404030301010803" pitchFamily="18" charset="0"/>
                <a:cs typeface="Consolas" panose="020B0609020204030204" pitchFamily="49" charset="0"/>
              </a:rPr>
              <a:t>Vocabulary</a:t>
            </a:r>
          </a:p>
          <a:p>
            <a:endParaRPr lang="en-US" sz="1200" dirty="0">
              <a:latin typeface="Garamond" panose="02020404030301010803" pitchFamily="18" charset="0"/>
              <a:cs typeface="Consolas" panose="020B0609020204030204" pitchFamily="49" charset="0"/>
            </a:endParaRPr>
          </a:p>
          <a:p>
            <a:r>
              <a:rPr lang="en-US" sz="1200" b="1" dirty="0" smtClean="0">
                <a:latin typeface="Garamond" panose="02020404030301010803" pitchFamily="18" charset="0"/>
              </a:rPr>
              <a:t>propelling</a:t>
            </a:r>
            <a:endParaRPr lang="en-US" sz="1200" dirty="0" smtClean="0">
              <a:latin typeface="Garamond" panose="02020404030301010803" pitchFamily="18" charset="0"/>
            </a:endParaRPr>
          </a:p>
          <a:p>
            <a:r>
              <a:rPr lang="en-US" sz="1200" dirty="0" smtClean="0">
                <a:latin typeface="Garamond" panose="02020404030301010803" pitchFamily="18" charset="0"/>
              </a:rPr>
              <a:t>diminish</a:t>
            </a:r>
            <a:endParaRPr lang="en-US" sz="1200" dirty="0" smtClean="0">
              <a:latin typeface="Garamond" panose="02020404030301010803" pitchFamily="18" charset="0"/>
              <a:cs typeface="Consolas" panose="020B0609020204030204" pitchFamily="49" charset="0"/>
            </a:endParaRPr>
          </a:p>
          <a:p>
            <a:endParaRPr lang="en-US" sz="1200" b="1" dirty="0" smtClean="0">
              <a:latin typeface="Garamond" panose="02020404030301010803" pitchFamily="18" charset="0"/>
              <a:cs typeface="Consolas" panose="020B0609020204030204" pitchFamily="49" charset="0"/>
            </a:endParaRPr>
          </a:p>
          <a:p>
            <a:r>
              <a:rPr lang="en-US" sz="1200" b="1" dirty="0" smtClean="0">
                <a:latin typeface="Garamond" panose="02020404030301010803" pitchFamily="18" charset="0"/>
                <a:cs typeface="Consolas" panose="020B0609020204030204" pitchFamily="49" charset="0"/>
              </a:rPr>
              <a:t>Activity  5</a:t>
            </a:r>
          </a:p>
          <a:p>
            <a:endParaRPr lang="en-US" sz="1200" b="1" dirty="0">
              <a:latin typeface="Garamond" panose="02020404030301010803" pitchFamily="18" charset="0"/>
              <a:cs typeface="Consolas" panose="020B0609020204030204" pitchFamily="49" charset="0"/>
            </a:endParaRPr>
          </a:p>
          <a:p>
            <a:r>
              <a:rPr lang="en-US" sz="1200" dirty="0" smtClean="0">
                <a:latin typeface="Garamond" panose="02020404030301010803" pitchFamily="18" charset="0"/>
                <a:cs typeface="Consolas" panose="020B0609020204030204" pitchFamily="49" charset="0"/>
              </a:rPr>
              <a:t>What do you think will happen in Chapter 2?  </a:t>
            </a:r>
            <a:endParaRPr lang="en-US" sz="1200" b="1" dirty="0" smtClean="0">
              <a:latin typeface="Garamond" panose="02020404030301010803" pitchFamily="18" charset="0"/>
              <a:cs typeface="Consolas" panose="020B0609020204030204" pitchFamily="49" charset="0"/>
            </a:endParaRPr>
          </a:p>
          <a:p>
            <a:endParaRPr lang="en-US" sz="1200" dirty="0" smtClean="0">
              <a:latin typeface="Garamond" panose="02020404030301010803" pitchFamily="18" charset="0"/>
              <a:cs typeface="Consolas" panose="020B0609020204030204" pitchFamily="49" charset="0"/>
            </a:endParaRPr>
          </a:p>
        </p:txBody>
      </p:sp>
      <p:sp>
        <p:nvSpPr>
          <p:cNvPr id="6" name="Rectangle 5"/>
          <p:cNvSpPr/>
          <p:nvPr/>
        </p:nvSpPr>
        <p:spPr>
          <a:xfrm>
            <a:off x="1929539" y="685800"/>
            <a:ext cx="7696200" cy="461665"/>
          </a:xfrm>
          <a:prstGeom prst="rect">
            <a:avLst/>
          </a:prstGeom>
        </p:spPr>
        <p:txBody>
          <a:bodyPr wrap="square">
            <a:spAutoFit/>
          </a:bodyPr>
          <a:lstStyle/>
          <a:p>
            <a:endParaRPr lang="en-US" sz="1200" b="1" dirty="0">
              <a:latin typeface="Consolas" panose="020B0609020204030204" pitchFamily="49" charset="0"/>
              <a:cs typeface="Consolas" panose="020B0609020204030204" pitchFamily="49" charset="0"/>
            </a:endParaRPr>
          </a:p>
          <a:p>
            <a:endParaRPr lang="en-US" sz="1200" b="1" dirty="0" smtClean="0">
              <a:latin typeface="Consolas" panose="020B0609020204030204" pitchFamily="49" charset="0"/>
              <a:cs typeface="Consolas" panose="020B0609020204030204" pitchFamily="49" charset="0"/>
            </a:endParaRPr>
          </a:p>
        </p:txBody>
      </p:sp>
      <p:sp>
        <p:nvSpPr>
          <p:cNvPr id="2" name="Rectangle 1"/>
          <p:cNvSpPr/>
          <p:nvPr/>
        </p:nvSpPr>
        <p:spPr>
          <a:xfrm>
            <a:off x="2081939" y="543306"/>
            <a:ext cx="7391400" cy="3970318"/>
          </a:xfrm>
          <a:prstGeom prst="rect">
            <a:avLst/>
          </a:prstGeom>
        </p:spPr>
        <p:txBody>
          <a:bodyPr wrap="square">
            <a:spAutoFit/>
          </a:bodyPr>
          <a:lstStyle/>
          <a:p>
            <a:r>
              <a:rPr lang="en-US" sz="1400" dirty="0" smtClean="0">
                <a:latin typeface="Garamond" panose="02020404030301010803" pitchFamily="18" charset="0"/>
              </a:rPr>
              <a:t>      </a:t>
            </a:r>
            <a:r>
              <a:rPr lang="en-US" sz="1400" dirty="0">
                <a:latin typeface="Garamond" panose="02020404030301010803" pitchFamily="18" charset="0"/>
              </a:rPr>
              <a:t>“Bowser!”  Mario and Luigi exclaimed.</a:t>
            </a:r>
          </a:p>
          <a:p>
            <a:r>
              <a:rPr lang="en-US" sz="1400" dirty="0">
                <a:latin typeface="Garamond" panose="02020404030301010803" pitchFamily="18" charset="0"/>
              </a:rPr>
              <a:t>      This was followed by Bowser throwing his head back before </a:t>
            </a:r>
            <a:r>
              <a:rPr lang="en-US" sz="1400" b="1" dirty="0">
                <a:latin typeface="Garamond" panose="02020404030301010803" pitchFamily="18" charset="0"/>
              </a:rPr>
              <a:t>propelling</a:t>
            </a:r>
            <a:r>
              <a:rPr lang="en-US" sz="1400" dirty="0">
                <a:latin typeface="Garamond" panose="02020404030301010803" pitchFamily="18" charset="0"/>
              </a:rPr>
              <a:t> his energy forward to exhale a loud roar.  Bowser’s growl was so powerful that it shook the ground once again causing Princess Peach to land on her rear.  Luigi snatched two wrenches from his belt read to pounce; Mario’s hands found his hammers located along his belt loops.  He aggressively held his hammers high ready to attack.</a:t>
            </a:r>
          </a:p>
          <a:p>
            <a:r>
              <a:rPr lang="en-US" sz="1400" dirty="0">
                <a:latin typeface="Garamond" panose="02020404030301010803" pitchFamily="18" charset="0"/>
              </a:rPr>
              <a:t>      “Mario Brothers!  How do we keep running into each other?”  Bowser growled.</a:t>
            </a:r>
          </a:p>
          <a:p>
            <a:r>
              <a:rPr lang="en-US" sz="1400" dirty="0">
                <a:latin typeface="Garamond" panose="02020404030301010803" pitchFamily="18" charset="0"/>
              </a:rPr>
              <a:t>      “Maybe if you weren’t such a monster, these meetings would </a:t>
            </a:r>
            <a:r>
              <a:rPr lang="en-US" sz="1400" b="1" dirty="0">
                <a:latin typeface="Garamond" panose="02020404030301010803" pitchFamily="18" charset="0"/>
              </a:rPr>
              <a:t>diminish</a:t>
            </a:r>
            <a:r>
              <a:rPr lang="en-US" sz="1400" dirty="0">
                <a:latin typeface="Garamond" panose="02020404030301010803" pitchFamily="18" charset="0"/>
              </a:rPr>
              <a:t>!”  Mario screamed.</a:t>
            </a:r>
          </a:p>
          <a:p>
            <a:r>
              <a:rPr lang="en-US" sz="1400" dirty="0">
                <a:latin typeface="Garamond" panose="02020404030301010803" pitchFamily="18" charset="0"/>
              </a:rPr>
              <a:t>      “Princess Peach, how nice it is to see you again.  I still consider you the one that got away…for now,” Bowser’s deep voice rattled within his throat.  “If you ever tire of this plumber loser, my offer still stands.”</a:t>
            </a:r>
          </a:p>
          <a:p>
            <a:r>
              <a:rPr lang="en-US" sz="1400" dirty="0">
                <a:latin typeface="Garamond" panose="02020404030301010803" pitchFamily="18" charset="0"/>
              </a:rPr>
              <a:t>      With those words, Bowser slipped back into the glass tunnel taking the Green </a:t>
            </a:r>
            <a:r>
              <a:rPr lang="en-US" sz="1400" dirty="0" err="1">
                <a:latin typeface="Garamond" panose="02020404030301010803" pitchFamily="18" charset="0"/>
              </a:rPr>
              <a:t>Sprixie</a:t>
            </a:r>
            <a:r>
              <a:rPr lang="en-US" sz="1400" dirty="0">
                <a:latin typeface="Garamond" panose="02020404030301010803" pitchFamily="18" charset="0"/>
              </a:rPr>
              <a:t> Princess with him.  Princess Peach hopped to her feet dashing towards the glass pipe.  She leaned over to look inside before slipping and falling into the tunnel herself.  Princess Peach’s screams echoed throughout the pipe getting softer and softer the further she fell.  Mario, Luigi, and Toad shared meaningful glances before diving head first after Princess Peach, after Bowser, and after the Green </a:t>
            </a:r>
            <a:r>
              <a:rPr lang="en-US" sz="1400" dirty="0" err="1">
                <a:latin typeface="Garamond" panose="02020404030301010803" pitchFamily="18" charset="0"/>
              </a:rPr>
              <a:t>Sprixie</a:t>
            </a:r>
            <a:r>
              <a:rPr lang="en-US" sz="1400" dirty="0">
                <a:latin typeface="Garamond" panose="02020404030301010803" pitchFamily="18" charset="0"/>
              </a:rPr>
              <a:t> Princess.      </a:t>
            </a:r>
          </a:p>
          <a:p>
            <a:r>
              <a:rPr lang="en-US" sz="1400" dirty="0">
                <a:latin typeface="Garamond" panose="02020404030301010803" pitchFamily="18" charset="0"/>
              </a:rPr>
              <a:t>          </a:t>
            </a:r>
          </a:p>
          <a:p>
            <a:endParaRPr lang="en-US" sz="1400" dirty="0">
              <a:latin typeface="Garamond" panose="02020404030301010803" pitchFamily="18" charset="0"/>
              <a:cs typeface="Consolas" panose="020B0609020204030204" pitchFamily="49"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4501114"/>
            <a:ext cx="2961082" cy="2725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3429000" y="4343400"/>
            <a:ext cx="5715000" cy="2800767"/>
          </a:xfrm>
          <a:prstGeom prst="rect">
            <a:avLst/>
          </a:prstGeom>
          <a:noFill/>
          <a:ln w="28575">
            <a:solidFill>
              <a:schemeClr val="tx1"/>
            </a:solidFill>
          </a:ln>
        </p:spPr>
        <p:txBody>
          <a:bodyPr wrap="square" rtlCol="0">
            <a:spAutoFit/>
          </a:bodyPr>
          <a:lstStyle/>
          <a:p>
            <a:r>
              <a:rPr lang="en-US" sz="1600" b="1" dirty="0" smtClean="0">
                <a:latin typeface="Garamond" panose="02020404030301010803" pitchFamily="18" charset="0"/>
                <a:cs typeface="Consolas" panose="020B0609020204030204" pitchFamily="49" charset="0"/>
              </a:rPr>
              <a:t>Comprehensive Check</a:t>
            </a:r>
          </a:p>
          <a:p>
            <a:endParaRPr lang="en-US" sz="1200" dirty="0" smtClean="0">
              <a:latin typeface="Garamond" panose="02020404030301010803" pitchFamily="18" charset="0"/>
              <a:cs typeface="Consolas" panose="020B0609020204030204" pitchFamily="49" charset="0"/>
            </a:endParaRPr>
          </a:p>
          <a:p>
            <a:endParaRPr lang="en-US" sz="1400" dirty="0">
              <a:latin typeface="Garamond" panose="02020404030301010803" pitchFamily="18" charset="0"/>
              <a:cs typeface="Consolas" panose="020B0609020204030204" pitchFamily="49" charset="0"/>
            </a:endParaRPr>
          </a:p>
          <a:p>
            <a:r>
              <a:rPr lang="en-US" sz="1400" b="1" dirty="0" smtClean="0">
                <a:latin typeface="Garamond" panose="02020404030301010803" pitchFamily="18" charset="0"/>
                <a:cs typeface="Consolas" panose="020B0609020204030204" pitchFamily="49" charset="0"/>
              </a:rPr>
              <a:t>Directions:  </a:t>
            </a:r>
            <a:r>
              <a:rPr lang="en-US" sz="1400" dirty="0" smtClean="0">
                <a:latin typeface="Garamond" panose="02020404030301010803" pitchFamily="18" charset="0"/>
                <a:cs typeface="Consolas" panose="020B0609020204030204" pitchFamily="49" charset="0"/>
              </a:rPr>
              <a:t>Complete the following activities on a separate sheet of paper.  </a:t>
            </a:r>
          </a:p>
          <a:p>
            <a:endParaRPr lang="en-US" sz="1400" dirty="0" smtClean="0">
              <a:latin typeface="Garamond" panose="02020404030301010803" pitchFamily="18" charset="0"/>
              <a:cs typeface="Consolas" panose="020B0609020204030204" pitchFamily="49" charset="0"/>
            </a:endParaRPr>
          </a:p>
          <a:p>
            <a:pPr marL="228600" indent="-228600">
              <a:buAutoNum type="arabicParenR"/>
            </a:pPr>
            <a:r>
              <a:rPr lang="en-US" sz="1400" dirty="0" smtClean="0">
                <a:latin typeface="Garamond" panose="02020404030301010803" pitchFamily="18" charset="0"/>
                <a:cs typeface="Consolas" panose="020B0609020204030204" pitchFamily="49" charset="0"/>
              </a:rPr>
              <a:t>Write a brief summary of Chapter 1. ( Remember a summary includes characters, setting, conflict, and important events.)</a:t>
            </a:r>
          </a:p>
          <a:p>
            <a:pPr marL="228600" indent="-228600">
              <a:buAutoNum type="arabicParenR"/>
            </a:pPr>
            <a:endParaRPr lang="en-US" sz="1400" dirty="0">
              <a:latin typeface="Garamond" panose="02020404030301010803" pitchFamily="18" charset="0"/>
              <a:cs typeface="Consolas" panose="020B0609020204030204" pitchFamily="49" charset="0"/>
            </a:endParaRPr>
          </a:p>
          <a:p>
            <a:pPr marL="228600" indent="-228600">
              <a:buAutoNum type="arabicParenR"/>
            </a:pPr>
            <a:r>
              <a:rPr lang="en-US" sz="1400" dirty="0" smtClean="0">
                <a:latin typeface="Garamond" panose="02020404030301010803" pitchFamily="18" charset="0"/>
                <a:cs typeface="Consolas" panose="020B0609020204030204" pitchFamily="49" charset="0"/>
              </a:rPr>
              <a:t>Choose 5 of the vocabulary words presented in the story and write a short paragraph using each of these words.  </a:t>
            </a:r>
          </a:p>
          <a:p>
            <a:pPr marL="228600" indent="-228600">
              <a:buAutoNum type="arabicParenR"/>
            </a:pPr>
            <a:endParaRPr lang="en-US" sz="1200" dirty="0">
              <a:latin typeface="Garamond" panose="02020404030301010803" pitchFamily="18" charset="0"/>
              <a:cs typeface="Consolas" panose="020B0609020204030204" pitchFamily="49" charset="0"/>
            </a:endParaRPr>
          </a:p>
          <a:p>
            <a:endParaRPr lang="en-US" sz="1200" dirty="0" smtClean="0">
              <a:latin typeface="Garamond" panose="02020404030301010803" pitchFamily="18" charset="0"/>
              <a:cs typeface="Consolas" panose="020B0609020204030204" pitchFamily="49" charset="0"/>
            </a:endParaRPr>
          </a:p>
          <a:p>
            <a:endParaRPr lang="en-US" sz="1200" dirty="0" smtClean="0">
              <a:latin typeface="Garamond" panose="02020404030301010803" pitchFamily="18" charset="0"/>
              <a:cs typeface="Consolas" panose="020B0609020204030204" pitchFamily="49" charset="0"/>
            </a:endParaRPr>
          </a:p>
        </p:txBody>
      </p:sp>
      <p:sp>
        <p:nvSpPr>
          <p:cNvPr id="8" name="TextBox 7"/>
          <p:cNvSpPr txBox="1"/>
          <p:nvPr/>
        </p:nvSpPr>
        <p:spPr>
          <a:xfrm>
            <a:off x="4639101" y="7144167"/>
            <a:ext cx="1524000" cy="400110"/>
          </a:xfrm>
          <a:prstGeom prst="rect">
            <a:avLst/>
          </a:prstGeom>
          <a:noFill/>
        </p:spPr>
        <p:txBody>
          <a:bodyPr wrap="square" rtlCol="0">
            <a:spAutoFit/>
          </a:bodyPr>
          <a:lstStyle/>
          <a:p>
            <a:pPr algn="ctr"/>
            <a:r>
              <a:rPr lang="en-US" b="1" dirty="0" smtClean="0">
                <a:latin typeface="Garamond" panose="02020404030301010803" pitchFamily="18" charset="0"/>
              </a:rPr>
              <a:t>Page 5</a:t>
            </a:r>
            <a:endParaRPr lang="en-US" b="1" dirty="0">
              <a:latin typeface="Garamond" panose="02020404030301010803" pitchFamily="18" charset="0"/>
            </a:endParaRPr>
          </a:p>
        </p:txBody>
      </p:sp>
    </p:spTree>
    <p:extLst>
      <p:ext uri="{BB962C8B-B14F-4D97-AF65-F5344CB8AC3E}">
        <p14:creationId xmlns:p14="http://schemas.microsoft.com/office/powerpoint/2010/main" val="3391197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2326</Words>
  <Application>Microsoft Office PowerPoint</Application>
  <PresentationFormat>Custom</PresentationFormat>
  <Paragraphs>146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Consolas</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Alice Breazeale</cp:lastModifiedBy>
  <cp:revision>8</cp:revision>
  <dcterms:created xsi:type="dcterms:W3CDTF">2015-12-01T19:38:48Z</dcterms:created>
  <dcterms:modified xsi:type="dcterms:W3CDTF">2016-01-18T23:05:35Z</dcterms:modified>
</cp:coreProperties>
</file>