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4" r:id="rId3"/>
    <p:sldId id="279" r:id="rId4"/>
    <p:sldId id="260" r:id="rId5"/>
    <p:sldId id="265" r:id="rId6"/>
    <p:sldId id="272" r:id="rId7"/>
    <p:sldId id="273" r:id="rId8"/>
    <p:sldId id="278" r:id="rId9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56" y="6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1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6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A82A3-1792-40DD-B6DA-6992FC73EC64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CA6E-7C6E-4442-9E99-E82EC66B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Laura-Randazzo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teacherspayteachers.com/Store/Speech-Therap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teacherspayteachers.com/Store/Krista-Wallden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teacherspayteachers.com/Store/Teachers-Gumb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ancepartyinroom15.blogspo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9327" y="-826170"/>
            <a:ext cx="6368716" cy="9432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9359" y="1114983"/>
            <a:ext cx="799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Teacher’s Record Book</a:t>
            </a:r>
            <a:endParaRPr lang="en-US" sz="54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523" y="6067027"/>
            <a:ext cx="799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Created by:  Dance Party in Room 15</a:t>
            </a:r>
            <a:endParaRPr lang="en-US" sz="2400" b="1" i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45" y="2916686"/>
            <a:ext cx="3516084" cy="2716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35" y="2916686"/>
            <a:ext cx="3516084" cy="2716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3" y="4377182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7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63" y="-931887"/>
            <a:ext cx="7427494" cy="9708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0523" y="572606"/>
            <a:ext cx="79973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Dear Teacher,</a:t>
            </a:r>
          </a:p>
          <a:p>
            <a:endParaRPr lang="en-US" sz="20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  <a:p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What you are purchasing is a record book to keep track of student grades and other important information.  This item includes: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1)  Beautiful Binder Cover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2) Title page to record your teacher schedule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3) Special Calendar of Events 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4) Passwords page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5)  Substitute teacher information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6)  Parent Directory (Portrait &amp; Landscape)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7)  Parent Contact Documentation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8)  Student Seating Chart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	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9)  Grades Recording Page (2 Versions:  1 holds 21 names and </a:t>
            </a:r>
          </a:p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 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                the other holds 13)  These pages extend for a 9 weeks.</a:t>
            </a:r>
          </a:p>
          <a:p>
            <a:endParaRPr lang="en-US" sz="2000" b="1" dirty="0" smtClean="0">
              <a:latin typeface="TeachingRounded" panose="02000603000000000000" pitchFamily="2" charset="0"/>
              <a:ea typeface="TeachingRounded" panose="02000603000000000000" pitchFamily="2" charset="0"/>
            </a:endParaRPr>
          </a:p>
          <a:p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Note:  Once I started grouping my students by ability and differentiating to accommodate all students on each level, I started using a smaller grade book sheet for each group.  (This is why I included the page with only 13 spots.) </a:t>
            </a:r>
          </a:p>
          <a:p>
            <a:endParaRPr lang="en-US" sz="20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976" y="6635804"/>
            <a:ext cx="799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Created by:  Dance Party in Room 15</a:t>
            </a:r>
            <a:endParaRPr lang="en-US" b="1" i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2" y="259272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26" y="267491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2" y="2136197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26" y="2136197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47" y="259271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94" y="259270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47" y="2156480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9837" y="6180745"/>
            <a:ext cx="1642871" cy="1269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36" y="2110374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2" y="4245437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26" y="4245437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47" y="4245436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68" y="4245435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35" y="5994055"/>
            <a:ext cx="2062294" cy="15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7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1760" y="289560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Subject: _______________________Period Beginning: _________________ Period Ending:________________</a:t>
            </a:r>
            <a:endParaRPr lang="en-US" sz="12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66723"/>
              </p:ext>
            </p:extLst>
          </p:nvPr>
        </p:nvGraphicFramePr>
        <p:xfrm>
          <a:off x="472440" y="566559"/>
          <a:ext cx="9229817" cy="67116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1960"/>
                <a:gridCol w="1844040"/>
                <a:gridCol w="318589"/>
                <a:gridCol w="275771"/>
                <a:gridCol w="290286"/>
                <a:gridCol w="275771"/>
                <a:gridCol w="269603"/>
                <a:gridCol w="305889"/>
                <a:gridCol w="266337"/>
                <a:gridCol w="261257"/>
                <a:gridCol w="246743"/>
                <a:gridCol w="276135"/>
                <a:gridCol w="260893"/>
                <a:gridCol w="275772"/>
                <a:gridCol w="275771"/>
                <a:gridCol w="290286"/>
                <a:gridCol w="311513"/>
                <a:gridCol w="240030"/>
                <a:gridCol w="261257"/>
                <a:gridCol w="261257"/>
                <a:gridCol w="275771"/>
                <a:gridCol w="318045"/>
                <a:gridCol w="262527"/>
                <a:gridCol w="290286"/>
                <a:gridCol w="304800"/>
                <a:gridCol w="264614"/>
                <a:gridCol w="264614"/>
              </a:tblGrid>
              <a:tr h="258783"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</a:t>
                      </a:r>
                      <a:r>
                        <a:rPr lang="en-US" sz="1200" baseline="300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st</a:t>
                      </a:r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 Week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2</a:t>
                      </a:r>
                      <a:r>
                        <a:rPr lang="en-US" sz="1200" baseline="300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nd</a:t>
                      </a:r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 Week</a:t>
                      </a:r>
                      <a:endParaRPr lang="en-US" sz="1200" b="1" dirty="0" smtClean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3</a:t>
                      </a:r>
                      <a:r>
                        <a:rPr lang="en-US" sz="1200" baseline="300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rd</a:t>
                      </a:r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 Week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4</a:t>
                      </a:r>
                      <a:r>
                        <a:rPr lang="en-US" sz="1200" baseline="300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th</a:t>
                      </a:r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 Week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5</a:t>
                      </a:r>
                      <a:r>
                        <a:rPr lang="en-US" sz="1200" baseline="300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th</a:t>
                      </a:r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 Week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</a:tr>
              <a:tr h="1012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2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3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4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5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6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7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8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9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10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11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12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13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7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56394"/>
              </p:ext>
            </p:extLst>
          </p:nvPr>
        </p:nvGraphicFramePr>
        <p:xfrm>
          <a:off x="472440" y="566559"/>
          <a:ext cx="7130320" cy="67116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6673"/>
                <a:gridCol w="307570"/>
                <a:gridCol w="266233"/>
                <a:gridCol w="280246"/>
                <a:gridCol w="266233"/>
                <a:gridCol w="260278"/>
                <a:gridCol w="295309"/>
                <a:gridCol w="257125"/>
                <a:gridCol w="252221"/>
                <a:gridCol w="238209"/>
                <a:gridCol w="266584"/>
                <a:gridCol w="251869"/>
                <a:gridCol w="266234"/>
                <a:gridCol w="266233"/>
                <a:gridCol w="280246"/>
                <a:gridCol w="300738"/>
                <a:gridCol w="231728"/>
                <a:gridCol w="252221"/>
                <a:gridCol w="252221"/>
                <a:gridCol w="266233"/>
                <a:gridCol w="307044"/>
                <a:gridCol w="253447"/>
                <a:gridCol w="280246"/>
                <a:gridCol w="294257"/>
                <a:gridCol w="255461"/>
                <a:gridCol w="255461"/>
              </a:tblGrid>
              <a:tr h="258783"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6</a:t>
                      </a:r>
                      <a:r>
                        <a:rPr lang="en-US" sz="1200" baseline="300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th</a:t>
                      </a:r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 Week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7th Week</a:t>
                      </a:r>
                      <a:endParaRPr lang="en-US" sz="1200" b="1" dirty="0" smtClean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8</a:t>
                      </a:r>
                      <a:r>
                        <a:rPr lang="en-US" sz="1200" baseline="300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th</a:t>
                      </a:r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 </a:t>
                      </a:r>
                      <a:r>
                        <a:rPr lang="en-US" sz="12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Week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9</a:t>
                      </a:r>
                      <a:r>
                        <a:rPr lang="en-US" sz="1200" baseline="300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th</a:t>
                      </a:r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 Week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Extra Week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M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W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R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F</a:t>
                      </a:r>
                      <a:endParaRPr lang="en-US" sz="9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</a:tr>
              <a:tr h="1012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2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3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4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5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6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7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8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9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10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11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12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13</a:t>
                      </a:r>
                      <a:endParaRPr lang="en-US" sz="1200" b="1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6886"/>
              </p:ext>
            </p:extLst>
          </p:nvPr>
        </p:nvGraphicFramePr>
        <p:xfrm>
          <a:off x="7595937" y="561474"/>
          <a:ext cx="1820778" cy="671570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6926"/>
                <a:gridCol w="606926"/>
                <a:gridCol w="606926"/>
              </a:tblGrid>
              <a:tr h="16042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Daily Average</a:t>
                      </a:r>
                      <a:endParaRPr lang="en-US" sz="1600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Test</a:t>
                      </a:r>
                      <a:endParaRPr lang="en-US" sz="1600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eachingRounded" panose="02000603000000000000" pitchFamily="2" charset="0"/>
                          <a:ea typeface="TeachingRounded" panose="02000603000000000000" pitchFamily="2" charset="0"/>
                        </a:rPr>
                        <a:t>Grade</a:t>
                      </a:r>
                      <a:endParaRPr lang="en-US" sz="1600" dirty="0">
                        <a:latin typeface="TeachingRounded" panose="02000603000000000000" pitchFamily="2" charset="0"/>
                        <a:ea typeface="TeachingRounded" panose="02000603000000000000" pitchFamily="2" charset="0"/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1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0794" y="-1032457"/>
            <a:ext cx="7624519" cy="9946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81" y="1544948"/>
            <a:ext cx="1940658" cy="1974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378" y="353689"/>
            <a:ext cx="749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Thank you!!!</a:t>
            </a:r>
            <a:endParaRPr lang="en-US" sz="32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12" y="923179"/>
            <a:ext cx="3783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Krista </a:t>
            </a:r>
            <a:r>
              <a:rPr lang="en-US" sz="2000" b="1" dirty="0" err="1" smtClean="0">
                <a:latin typeface="TeachingRounded" panose="02000603000000000000" pitchFamily="2" charset="0"/>
                <a:ea typeface="TeachingRounded" panose="02000603000000000000" pitchFamily="2" charset="0"/>
              </a:rPr>
              <a:t>Wallden</a:t>
            </a:r>
            <a:r>
              <a:rPr lang="en-US" sz="20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 for the whimsical  graphics</a:t>
            </a:r>
            <a:endParaRPr lang="en-US" sz="20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4964" y="3617429"/>
            <a:ext cx="309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eachingRounded" panose="02000603000000000000" pitchFamily="2" charset="0"/>
                <a:ea typeface="TeachingRounded" panose="02000603000000000000" pitchFamily="2" charset="0"/>
                <a:hlinkClick r:id="rId5"/>
              </a:rPr>
              <a:t>http://www.teacherspayteachers.com/Store/Krista-Wallden</a:t>
            </a:r>
            <a:endParaRPr lang="en-US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25" y="1927073"/>
            <a:ext cx="1389721" cy="15241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123714" y="3526089"/>
            <a:ext cx="366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eachingRounded" panose="02000603000000000000" pitchFamily="2" charset="0"/>
                <a:ea typeface="TeachingRounded" panose="02000603000000000000" pitchFamily="2" charset="0"/>
                <a:hlinkClick r:id="rId7"/>
              </a:rPr>
              <a:t>http://www.teacherspayteachers.com/Store/Speech-Therapy</a:t>
            </a:r>
            <a:endParaRPr lang="en-US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9058" y="948563"/>
            <a:ext cx="3683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My newest favorite font, Teaching Rounding, was free at the link directly below!</a:t>
            </a:r>
            <a:endParaRPr lang="en-US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5281" y="4353114"/>
            <a:ext cx="653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Laura </a:t>
            </a:r>
            <a:r>
              <a:rPr lang="en-US" b="1" dirty="0" err="1" smtClean="0">
                <a:latin typeface="TeachingRounded" panose="02000603000000000000" pitchFamily="2" charset="0"/>
                <a:ea typeface="TeachingRounded" panose="02000603000000000000" pitchFamily="2" charset="0"/>
              </a:rPr>
              <a:t>Randazzo</a:t>
            </a:r>
            <a:r>
              <a:rPr lang="en-US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 for the fun multi-colored background!</a:t>
            </a:r>
            <a:endParaRPr lang="en-US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3746" y="4834505"/>
            <a:ext cx="7218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eachingRounded" panose="02000603000000000000" pitchFamily="2" charset="0"/>
                <a:ea typeface="TeachingRounded" panose="02000603000000000000" pitchFamily="2" charset="0"/>
                <a:hlinkClick r:id="rId8"/>
              </a:rPr>
              <a:t>https://www.teacherspayteachers.com/Store/Laura-Randazzo</a:t>
            </a:r>
            <a:endParaRPr lang="en-US" sz="20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2956" y="557103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For the ribbon borders for the record book cover:  </a:t>
            </a:r>
          </a:p>
          <a:p>
            <a:pPr algn="ctr"/>
            <a:endParaRPr lang="en-US" sz="16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  <a:p>
            <a:pPr algn="ctr"/>
            <a:r>
              <a:rPr lang="en-US" sz="16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 Teacher’s Gumbo</a:t>
            </a:r>
          </a:p>
          <a:p>
            <a:pPr algn="ctr"/>
            <a:r>
              <a:rPr lang="en-US" sz="1600" b="1" dirty="0">
                <a:latin typeface="TeachingRounded" panose="02000603000000000000" pitchFamily="2" charset="0"/>
                <a:ea typeface="TeachingRounded" panose="02000603000000000000" pitchFamily="2" charset="0"/>
                <a:hlinkClick r:id="rId9"/>
              </a:rPr>
              <a:t>http://www.teacherspayteachers.com/Store/Teachers-Gumbo</a:t>
            </a:r>
            <a:endParaRPr lang="en-US" sz="16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7537" y="459065"/>
            <a:ext cx="7315200" cy="584775"/>
          </a:xfrm>
          <a:prstGeom prst="rect">
            <a:avLst/>
          </a:prstGeom>
          <a:solidFill>
            <a:srgbClr val="CC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5642" y="459065"/>
            <a:ext cx="858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eachingRounded" panose="02000603000000000000" pitchFamily="2" charset="0"/>
                <a:ea typeface="TeachingRounded" panose="02000603000000000000" pitchFamily="2" charset="0"/>
              </a:rPr>
              <a:t>Check out some of my other products!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75" y="1156410"/>
            <a:ext cx="2311013" cy="1785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4" y="3231240"/>
            <a:ext cx="1317047" cy="1704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1" y="3231240"/>
            <a:ext cx="1317047" cy="1704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05" y="1156410"/>
            <a:ext cx="2357248" cy="1821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82" y="3257236"/>
            <a:ext cx="1341018" cy="173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80" y="3246921"/>
            <a:ext cx="1317048" cy="175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17" y="3230469"/>
            <a:ext cx="1369671" cy="1772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20" y="3233499"/>
            <a:ext cx="1364987" cy="1766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88" y="5164549"/>
            <a:ext cx="1672412" cy="216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06" y="5164549"/>
            <a:ext cx="1672412" cy="216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5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7537" y="459065"/>
            <a:ext cx="7315200" cy="6262577"/>
          </a:xfrm>
          <a:prstGeom prst="rect">
            <a:avLst/>
          </a:prstGeom>
          <a:solidFill>
            <a:srgbClr val="CC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8590" y="779906"/>
            <a:ext cx="6577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Please check out my blog at </a:t>
            </a:r>
          </a:p>
          <a:p>
            <a:pPr algn="ctr"/>
            <a:endParaRPr lang="en-US" sz="32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  <a:p>
            <a:pPr algn="ctr"/>
            <a:r>
              <a:rPr lang="en-US" sz="3200" b="1" dirty="0" smtClean="0">
                <a:latin typeface="TeachingRounded" panose="02000603000000000000" pitchFamily="2" charset="0"/>
                <a:ea typeface="TeachingRounded" panose="02000603000000000000" pitchFamily="2" charset="0"/>
                <a:hlinkClick r:id="rId3" action="ppaction://hlinkfile"/>
              </a:rPr>
              <a:t>dancepartyinroom15.blogspot.com</a:t>
            </a:r>
            <a:r>
              <a:rPr lang="en-US" sz="32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 </a:t>
            </a:r>
          </a:p>
          <a:p>
            <a:pPr algn="ctr"/>
            <a:endParaRPr lang="en-US" sz="32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  <a:p>
            <a:pPr algn="ctr"/>
            <a:r>
              <a:rPr lang="en-US" sz="3200" b="1" dirty="0" smtClean="0">
                <a:latin typeface="TeachingRounded" panose="02000603000000000000" pitchFamily="2" charset="0"/>
                <a:ea typeface="TeachingRounded" panose="02000603000000000000" pitchFamily="2" charset="0"/>
              </a:rPr>
              <a:t>for freebies and ideas for your classroom!</a:t>
            </a:r>
            <a:endParaRPr lang="en-US" sz="3200" b="1" dirty="0">
              <a:latin typeface="TeachingRounded" panose="02000603000000000000" pitchFamily="2" charset="0"/>
              <a:ea typeface="TeachingRounded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6" y="5401753"/>
            <a:ext cx="2459789" cy="18448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236</Words>
  <Application>Microsoft Office PowerPoint</Application>
  <PresentationFormat>Custom</PresentationFormat>
  <Paragraphs>131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TeachingRounded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Breazeale</dc:creator>
  <cp:lastModifiedBy>Alice Breazeale</cp:lastModifiedBy>
  <cp:revision>41</cp:revision>
  <dcterms:created xsi:type="dcterms:W3CDTF">2015-01-23T23:33:43Z</dcterms:created>
  <dcterms:modified xsi:type="dcterms:W3CDTF">2015-01-24T19:51:08Z</dcterms:modified>
</cp:coreProperties>
</file>