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13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40245D-FA97-4315-98D9-53B0BBA850C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354858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40245D-FA97-4315-98D9-53B0BBA850C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2835296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40245D-FA97-4315-98D9-53B0BBA850C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227015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40245D-FA97-4315-98D9-53B0BBA850C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2338458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0245D-FA97-4315-98D9-53B0BBA850C5}"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157909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40245D-FA97-4315-98D9-53B0BBA850C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3509261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40245D-FA97-4315-98D9-53B0BBA850C5}"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15924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40245D-FA97-4315-98D9-53B0BBA850C5}"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3930317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0245D-FA97-4315-98D9-53B0BBA850C5}"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1108812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0245D-FA97-4315-98D9-53B0BBA850C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268580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0245D-FA97-4315-98D9-53B0BBA850C5}"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768E2-0F79-49B6-94AF-8090ED9CF0C8}" type="slidenum">
              <a:rPr lang="en-US" smtClean="0"/>
              <a:t>‹#›</a:t>
            </a:fld>
            <a:endParaRPr lang="en-US"/>
          </a:p>
        </p:txBody>
      </p:sp>
    </p:spTree>
    <p:extLst>
      <p:ext uri="{BB962C8B-B14F-4D97-AF65-F5344CB8AC3E}">
        <p14:creationId xmlns:p14="http://schemas.microsoft.com/office/powerpoint/2010/main" val="145786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640245D-FA97-4315-98D9-53B0BBA850C5}" type="datetimeFigureOut">
              <a:rPr lang="en-US" smtClean="0"/>
              <a:t>7/14/2019</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5768E2-0F79-49B6-94AF-8090ED9CF0C8}" type="slidenum">
              <a:rPr lang="en-US" smtClean="0"/>
              <a:t>‹#›</a:t>
            </a:fld>
            <a:endParaRPr lang="en-US"/>
          </a:p>
        </p:txBody>
      </p:sp>
    </p:spTree>
    <p:extLst>
      <p:ext uri="{BB962C8B-B14F-4D97-AF65-F5344CB8AC3E}">
        <p14:creationId xmlns:p14="http://schemas.microsoft.com/office/powerpoint/2010/main" val="3090720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369651" y="622570"/>
            <a:ext cx="7042826" cy="583660"/>
            <a:chOff x="603113" y="603115"/>
            <a:chExt cx="7081736" cy="1245140"/>
          </a:xfrm>
        </p:grpSpPr>
        <p:sp>
          <p:nvSpPr>
            <p:cNvPr id="4" name="Up Ribbon 3"/>
            <p:cNvSpPr/>
            <p:nvPr/>
          </p:nvSpPr>
          <p:spPr>
            <a:xfrm>
              <a:off x="603113" y="603115"/>
              <a:ext cx="7081736" cy="1245140"/>
            </a:xfrm>
            <a:prstGeom prst="ribbon2">
              <a:avLst>
                <a:gd name="adj1" fmla="val 4167"/>
                <a:gd name="adj2" fmla="val 7500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57590" y="603115"/>
              <a:ext cx="5972784" cy="1116201"/>
            </a:xfrm>
            <a:prstGeom prst="rect">
              <a:avLst/>
            </a:prstGeom>
            <a:noFill/>
          </p:spPr>
          <p:txBody>
            <a:bodyPr wrap="square" rtlCol="0">
              <a:spAutoFit/>
            </a:bodyPr>
            <a:lstStyle/>
            <a:p>
              <a:pPr algn="ctr"/>
              <a:r>
                <a:rPr lang="en-US" sz="2800" b="1" dirty="0" smtClean="0">
                  <a:latin typeface="Comic Sans MS" panose="030F0702030302020204" pitchFamily="66" charset="0"/>
                  <a:ea typeface="NiceandNeat" panose="02000603000000000000" pitchFamily="2" charset="0"/>
                </a:rPr>
                <a:t>Welcome to 7</a:t>
              </a:r>
              <a:r>
                <a:rPr lang="en-US" sz="2800" b="1" baseline="30000" dirty="0" smtClean="0">
                  <a:latin typeface="Comic Sans MS" panose="030F0702030302020204" pitchFamily="66" charset="0"/>
                  <a:ea typeface="NiceandNeat" panose="02000603000000000000" pitchFamily="2" charset="0"/>
                </a:rPr>
                <a:t>th</a:t>
              </a:r>
              <a:r>
                <a:rPr lang="en-US" sz="2800" b="1" dirty="0" smtClean="0">
                  <a:latin typeface="Comic Sans MS" panose="030F0702030302020204" pitchFamily="66" charset="0"/>
                  <a:ea typeface="NiceandNeat" panose="02000603000000000000" pitchFamily="2" charset="0"/>
                </a:rPr>
                <a:t> Grade Math!</a:t>
              </a:r>
              <a:endParaRPr lang="en-US" sz="2800" b="1" dirty="0">
                <a:latin typeface="Comic Sans MS" panose="030F0702030302020204" pitchFamily="66" charset="0"/>
                <a:ea typeface="NiceandNeat" panose="02000603000000000000" pitchFamily="2" charset="0"/>
              </a:endParaRPr>
            </a:p>
          </p:txBody>
        </p:sp>
      </p:grpSp>
      <p:sp>
        <p:nvSpPr>
          <p:cNvPr id="7" name="TextBox 6"/>
          <p:cNvSpPr txBox="1"/>
          <p:nvPr/>
        </p:nvSpPr>
        <p:spPr>
          <a:xfrm>
            <a:off x="603114" y="1498060"/>
            <a:ext cx="4241841" cy="1569660"/>
          </a:xfrm>
          <a:prstGeom prst="rect">
            <a:avLst/>
          </a:prstGeom>
          <a:noFill/>
        </p:spPr>
        <p:txBody>
          <a:bodyPr wrap="square" rtlCol="0">
            <a:spAutoFit/>
          </a:bodyPr>
          <a:lstStyle/>
          <a:p>
            <a:r>
              <a:rPr lang="en-US" sz="1600" b="1" dirty="0" smtClean="0">
                <a:latin typeface="Comic Sans MS" panose="030F0702030302020204" pitchFamily="66" charset="0"/>
                <a:ea typeface="NiceandNeat" panose="02000603000000000000" pitchFamily="2" charset="0"/>
              </a:rPr>
              <a:t>Instructor:  </a:t>
            </a:r>
            <a:r>
              <a:rPr lang="en-US" sz="1600" dirty="0" smtClean="0">
                <a:latin typeface="Comic Sans MS" panose="030F0702030302020204" pitchFamily="66" charset="0"/>
                <a:ea typeface="NiceandNeat" panose="02000603000000000000" pitchFamily="2" charset="0"/>
              </a:rPr>
              <a:t>Mrs. </a:t>
            </a:r>
            <a:r>
              <a:rPr lang="en-US" sz="1600" dirty="0" smtClean="0">
                <a:latin typeface="Comic Sans MS" panose="030F0702030302020204" pitchFamily="66" charset="0"/>
                <a:ea typeface="NiceandNeat" panose="02000603000000000000" pitchFamily="2" charset="0"/>
              </a:rPr>
              <a:t>Ali Mack</a:t>
            </a:r>
          </a:p>
          <a:p>
            <a:r>
              <a:rPr lang="en-US" sz="1600" b="1" dirty="0" smtClean="0">
                <a:latin typeface="Comic Sans MS" panose="030F0702030302020204" pitchFamily="66" charset="0"/>
                <a:ea typeface="NiceandNeat" panose="02000603000000000000" pitchFamily="2" charset="0"/>
              </a:rPr>
              <a:t>Room</a:t>
            </a:r>
            <a:r>
              <a:rPr lang="en-US" sz="1600" b="1" dirty="0" smtClean="0">
                <a:latin typeface="Comic Sans MS" panose="030F0702030302020204" pitchFamily="66" charset="0"/>
                <a:ea typeface="NiceandNeat" panose="02000603000000000000" pitchFamily="2" charset="0"/>
              </a:rPr>
              <a:t>: </a:t>
            </a:r>
            <a:endParaRPr lang="en-US" sz="1600" dirty="0" smtClean="0">
              <a:latin typeface="Comic Sans MS" panose="030F0702030302020204" pitchFamily="66" charset="0"/>
              <a:ea typeface="NiceandNeat" panose="02000603000000000000" pitchFamily="2" charset="0"/>
            </a:endParaRPr>
          </a:p>
          <a:p>
            <a:r>
              <a:rPr lang="en-US" sz="1600" b="1" dirty="0" smtClean="0">
                <a:latin typeface="Comic Sans MS" panose="030F0702030302020204" pitchFamily="66" charset="0"/>
                <a:ea typeface="NiceandNeat" panose="02000603000000000000" pitchFamily="2" charset="0"/>
              </a:rPr>
              <a:t>School Phone #: </a:t>
            </a:r>
            <a:endParaRPr lang="en-US" sz="1600" dirty="0" smtClean="0">
              <a:latin typeface="Comic Sans MS" panose="030F0702030302020204" pitchFamily="66" charset="0"/>
              <a:ea typeface="NiceandNeat" panose="02000603000000000000" pitchFamily="2" charset="0"/>
            </a:endParaRPr>
          </a:p>
          <a:p>
            <a:r>
              <a:rPr lang="en-US" sz="1600" b="1" dirty="0" smtClean="0">
                <a:latin typeface="Comic Sans MS" panose="030F0702030302020204" pitchFamily="66" charset="0"/>
                <a:ea typeface="NiceandNeat" panose="02000603000000000000" pitchFamily="2" charset="0"/>
              </a:rPr>
              <a:t>Phone #: </a:t>
            </a:r>
            <a:endParaRPr lang="en-US" sz="1600" dirty="0" smtClean="0">
              <a:latin typeface="Comic Sans MS" panose="030F0702030302020204" pitchFamily="66" charset="0"/>
              <a:ea typeface="NiceandNeat" panose="02000603000000000000" pitchFamily="2" charset="0"/>
            </a:endParaRPr>
          </a:p>
          <a:p>
            <a:r>
              <a:rPr lang="en-US" sz="1600" b="1" dirty="0" smtClean="0">
                <a:latin typeface="Comic Sans MS" panose="030F0702030302020204" pitchFamily="66" charset="0"/>
                <a:ea typeface="NiceandNeat" panose="02000603000000000000" pitchFamily="2" charset="0"/>
              </a:rPr>
              <a:t>Website:</a:t>
            </a:r>
          </a:p>
          <a:p>
            <a:r>
              <a:rPr lang="en-US" sz="1600" b="1" dirty="0" smtClean="0">
                <a:latin typeface="Comic Sans MS" panose="030F0702030302020204" pitchFamily="66" charset="0"/>
                <a:ea typeface="NiceandNeat" panose="02000603000000000000" pitchFamily="2" charset="0"/>
              </a:rPr>
              <a:t>Email</a:t>
            </a:r>
            <a:r>
              <a:rPr lang="en-US" sz="1600" b="1" dirty="0" smtClean="0">
                <a:latin typeface="Comic Sans MS" panose="030F0702030302020204" pitchFamily="66" charset="0"/>
                <a:ea typeface="NiceandNeat" panose="02000603000000000000" pitchFamily="2" charset="0"/>
              </a:rPr>
              <a:t>: </a:t>
            </a:r>
            <a:endParaRPr lang="en-US" sz="1400" dirty="0">
              <a:latin typeface="Comic Sans MS" panose="030F0702030302020204" pitchFamily="66" charset="0"/>
              <a:ea typeface="NiceandNeat" panose="02000603000000000000" pitchFamily="2" charset="0"/>
            </a:endParaRPr>
          </a:p>
        </p:txBody>
      </p:sp>
      <p:grpSp>
        <p:nvGrpSpPr>
          <p:cNvPr id="10" name="Group 9"/>
          <p:cNvGrpSpPr/>
          <p:nvPr/>
        </p:nvGrpSpPr>
        <p:grpSpPr>
          <a:xfrm>
            <a:off x="4390224" y="1295690"/>
            <a:ext cx="3022253" cy="2185214"/>
            <a:chOff x="3891064" y="1498060"/>
            <a:chExt cx="3307404" cy="2185214"/>
          </a:xfrm>
        </p:grpSpPr>
        <p:sp>
          <p:nvSpPr>
            <p:cNvPr id="8" name="Flowchart: Manual Operation 7"/>
            <p:cNvSpPr/>
            <p:nvPr/>
          </p:nvSpPr>
          <p:spPr>
            <a:xfrm>
              <a:off x="3891064" y="1501407"/>
              <a:ext cx="3307404" cy="2181867"/>
            </a:xfrm>
            <a:prstGeom prst="flowChartManualOperation">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041842" y="1498060"/>
              <a:ext cx="3005847" cy="2185214"/>
            </a:xfrm>
            <a:prstGeom prst="rect">
              <a:avLst/>
            </a:prstGeom>
            <a:noFill/>
          </p:spPr>
          <p:txBody>
            <a:bodyPr wrap="square" rtlCol="0">
              <a:spAutoFit/>
            </a:bodyPr>
            <a:lstStyle/>
            <a:p>
              <a:pPr algn="ctr"/>
              <a:r>
                <a:rPr lang="en-US" sz="2000" b="1" u="sng" dirty="0" smtClean="0">
                  <a:latin typeface="Comic Sans MS" panose="030F0702030302020204" pitchFamily="66" charset="0"/>
                  <a:ea typeface="NiceandNeat" panose="02000603000000000000" pitchFamily="2" charset="0"/>
                </a:rPr>
                <a:t>Materials Needed:</a:t>
              </a:r>
            </a:p>
            <a:p>
              <a:pPr marL="342900" indent="-342900" algn="ctr">
                <a:buFont typeface="Arial" panose="020B0604020202020204" pitchFamily="34" charset="0"/>
                <a:buChar char="•"/>
              </a:pPr>
              <a:r>
                <a:rPr lang="en-US" sz="1600" dirty="0" smtClean="0">
                  <a:latin typeface="Comic Sans MS" panose="030F0702030302020204" pitchFamily="66" charset="0"/>
                  <a:ea typeface="NiceandNeat" panose="02000603000000000000" pitchFamily="2" charset="0"/>
                </a:rPr>
                <a:t>2 pocket folder with prongs</a:t>
              </a:r>
            </a:p>
            <a:p>
              <a:pPr marL="342900" indent="-342900" algn="ctr">
                <a:buFont typeface="Arial" panose="020B0604020202020204" pitchFamily="34" charset="0"/>
                <a:buChar char="•"/>
              </a:pPr>
              <a:r>
                <a:rPr lang="en-US" sz="1600" dirty="0" smtClean="0">
                  <a:latin typeface="Comic Sans MS" panose="030F0702030302020204" pitchFamily="66" charset="0"/>
                  <a:ea typeface="NiceandNeat" panose="02000603000000000000" pitchFamily="2" charset="0"/>
                </a:rPr>
                <a:t>Four function calculator</a:t>
              </a:r>
            </a:p>
            <a:p>
              <a:pPr marL="342900" indent="-342900" algn="ctr">
                <a:buFont typeface="Arial" panose="020B0604020202020204" pitchFamily="34" charset="0"/>
                <a:buChar char="•"/>
              </a:pPr>
              <a:r>
                <a:rPr lang="en-US" sz="1600" dirty="0" smtClean="0">
                  <a:latin typeface="Comic Sans MS" panose="030F0702030302020204" pitchFamily="66" charset="0"/>
                  <a:ea typeface="NiceandNeat" panose="02000603000000000000" pitchFamily="2" charset="0"/>
                </a:rPr>
                <a:t>Highlighter</a:t>
              </a:r>
            </a:p>
            <a:p>
              <a:pPr marL="342900" indent="-342900" algn="ctr">
                <a:buFont typeface="Arial" panose="020B0604020202020204" pitchFamily="34" charset="0"/>
                <a:buChar char="•"/>
              </a:pPr>
              <a:r>
                <a:rPr lang="en-US" sz="1600" dirty="0" smtClean="0">
                  <a:latin typeface="Comic Sans MS" panose="030F0702030302020204" pitchFamily="66" charset="0"/>
                  <a:ea typeface="NiceandNeat" panose="02000603000000000000" pitchFamily="2" charset="0"/>
                </a:rPr>
                <a:t>Pencils</a:t>
              </a:r>
            </a:p>
            <a:p>
              <a:pPr marL="342900" indent="-342900" algn="ctr">
                <a:buFont typeface="Arial" panose="020B0604020202020204" pitchFamily="34" charset="0"/>
                <a:buChar char="•"/>
              </a:pPr>
              <a:r>
                <a:rPr lang="en-US" sz="1600" dirty="0" smtClean="0">
                  <a:latin typeface="Comic Sans MS" panose="030F0702030302020204" pitchFamily="66" charset="0"/>
                  <a:ea typeface="NiceandNeat" panose="02000603000000000000" pitchFamily="2" charset="0"/>
                </a:rPr>
                <a:t>Pens </a:t>
              </a:r>
              <a:endParaRPr lang="en-US" sz="1600" dirty="0">
                <a:latin typeface="Comic Sans MS" panose="030F0702030302020204" pitchFamily="66" charset="0"/>
                <a:ea typeface="NiceandNeat" panose="02000603000000000000" pitchFamily="2" charset="0"/>
              </a:endParaRPr>
            </a:p>
          </p:txBody>
        </p:sp>
      </p:grpSp>
      <p:sp>
        <p:nvSpPr>
          <p:cNvPr id="11" name="Horizontal Scroll 10"/>
          <p:cNvSpPr/>
          <p:nvPr/>
        </p:nvSpPr>
        <p:spPr>
          <a:xfrm>
            <a:off x="436218" y="3291803"/>
            <a:ext cx="6976259" cy="2756072"/>
          </a:xfrm>
          <a:prstGeom prst="horizontalScroll">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03114" y="3301029"/>
            <a:ext cx="2286938" cy="349152"/>
            <a:chOff x="1118135" y="3939245"/>
            <a:chExt cx="2197290" cy="349152"/>
          </a:xfrm>
        </p:grpSpPr>
        <p:sp>
          <p:nvSpPr>
            <p:cNvPr id="12" name="Rectangle 11"/>
            <p:cNvSpPr/>
            <p:nvPr/>
          </p:nvSpPr>
          <p:spPr>
            <a:xfrm>
              <a:off x="1118135" y="3949843"/>
              <a:ext cx="2197290" cy="33855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8135" y="3939245"/>
              <a:ext cx="2187042" cy="338554"/>
            </a:xfrm>
            <a:prstGeom prst="rect">
              <a:avLst/>
            </a:prstGeom>
            <a:noFill/>
          </p:spPr>
          <p:txBody>
            <a:bodyPr wrap="square" rtlCol="0">
              <a:spAutoFit/>
            </a:bodyPr>
            <a:lstStyle/>
            <a:p>
              <a:pPr algn="ctr"/>
              <a:r>
                <a:rPr lang="en-US" sz="1600" b="1" dirty="0" smtClean="0">
                  <a:latin typeface="Comic Sans MS" panose="030F0702030302020204" pitchFamily="66" charset="0"/>
                  <a:ea typeface="NiceandNeat" panose="02000603000000000000" pitchFamily="2" charset="0"/>
                </a:rPr>
                <a:t>Course Description</a:t>
              </a:r>
              <a:endParaRPr lang="en-US" sz="1600" b="1" dirty="0">
                <a:latin typeface="Comic Sans MS" panose="030F0702030302020204" pitchFamily="66" charset="0"/>
                <a:ea typeface="NiceandNeat" panose="02000603000000000000" pitchFamily="2" charset="0"/>
              </a:endParaRPr>
            </a:p>
          </p:txBody>
        </p:sp>
      </p:grpSp>
      <p:sp>
        <p:nvSpPr>
          <p:cNvPr id="15" name="TextBox 14"/>
          <p:cNvSpPr txBox="1"/>
          <p:nvPr/>
        </p:nvSpPr>
        <p:spPr>
          <a:xfrm>
            <a:off x="911560" y="3756459"/>
            <a:ext cx="6491397" cy="1815882"/>
          </a:xfrm>
          <a:prstGeom prst="rect">
            <a:avLst/>
          </a:prstGeom>
          <a:noFill/>
        </p:spPr>
        <p:txBody>
          <a:bodyPr wrap="square" rtlCol="0">
            <a:spAutoFit/>
          </a:bodyPr>
          <a:lstStyle/>
          <a:p>
            <a:r>
              <a:rPr lang="en-US" sz="1400" dirty="0" smtClean="0">
                <a:latin typeface="Comic Sans MS" panose="030F0702030302020204" pitchFamily="66" charset="0"/>
                <a:ea typeface="NiceandNeat" panose="02000603000000000000" pitchFamily="2" charset="0"/>
              </a:rPr>
              <a:t>In </a:t>
            </a:r>
            <a:r>
              <a:rPr lang="en-US" sz="1400" dirty="0">
                <a:latin typeface="Comic Sans MS" panose="030F0702030302020204" pitchFamily="66" charset="0"/>
                <a:ea typeface="NiceandNeat" panose="02000603000000000000" pitchFamily="2" charset="0"/>
              </a:rPr>
              <a:t>this course, we will </a:t>
            </a:r>
            <a:r>
              <a:rPr lang="en-US" sz="1400" b="1" dirty="0">
                <a:latin typeface="Comic Sans MS" panose="030F0702030302020204" pitchFamily="66" charset="0"/>
                <a:ea typeface="NiceandNeat" panose="02000603000000000000" pitchFamily="2" charset="0"/>
              </a:rPr>
              <a:t>study </a:t>
            </a:r>
            <a:r>
              <a:rPr lang="en-US" sz="1400" b="1" dirty="0" smtClean="0">
                <a:latin typeface="Comic Sans MS" panose="030F0702030302020204" pitchFamily="66" charset="0"/>
                <a:ea typeface="NiceandNeat" panose="02000603000000000000" pitchFamily="2" charset="0"/>
              </a:rPr>
              <a:t>The Number System</a:t>
            </a:r>
            <a:r>
              <a:rPr lang="en-US" sz="1400" dirty="0" smtClean="0">
                <a:latin typeface="Comic Sans MS" panose="030F0702030302020204" pitchFamily="66" charset="0"/>
                <a:ea typeface="NiceandNeat" panose="02000603000000000000" pitchFamily="2" charset="0"/>
              </a:rPr>
              <a:t>, </a:t>
            </a:r>
            <a:r>
              <a:rPr lang="en-US" sz="1400" b="1" dirty="0" smtClean="0">
                <a:latin typeface="Comic Sans MS" panose="030F0702030302020204" pitchFamily="66" charset="0"/>
                <a:ea typeface="NiceandNeat" panose="02000603000000000000" pitchFamily="2" charset="0"/>
              </a:rPr>
              <a:t>Ratios </a:t>
            </a:r>
            <a:r>
              <a:rPr lang="en-US" sz="1400" b="1" dirty="0">
                <a:latin typeface="Comic Sans MS" panose="030F0702030302020204" pitchFamily="66" charset="0"/>
                <a:ea typeface="NiceandNeat" panose="02000603000000000000" pitchFamily="2" charset="0"/>
              </a:rPr>
              <a:t>&amp; Proportional </a:t>
            </a:r>
            <a:r>
              <a:rPr lang="en-US" sz="1400" b="1" dirty="0" smtClean="0">
                <a:latin typeface="Comic Sans MS" panose="030F0702030302020204" pitchFamily="66" charset="0"/>
                <a:ea typeface="NiceandNeat" panose="02000603000000000000" pitchFamily="2" charset="0"/>
              </a:rPr>
              <a:t>Relationships</a:t>
            </a:r>
            <a:r>
              <a:rPr lang="en-US" sz="1400" dirty="0" smtClean="0">
                <a:latin typeface="Comic Sans MS" panose="030F0702030302020204" pitchFamily="66" charset="0"/>
                <a:ea typeface="NiceandNeat" panose="02000603000000000000" pitchFamily="2" charset="0"/>
              </a:rPr>
              <a:t>, </a:t>
            </a:r>
            <a:r>
              <a:rPr lang="en-US" sz="1400" b="1" dirty="0">
                <a:latin typeface="Comic Sans MS" panose="030F0702030302020204" pitchFamily="66" charset="0"/>
                <a:ea typeface="NiceandNeat" panose="02000603000000000000" pitchFamily="2" charset="0"/>
              </a:rPr>
              <a:t>Expressions &amp; Equations</a:t>
            </a:r>
            <a:r>
              <a:rPr lang="en-US" sz="1400" dirty="0">
                <a:latin typeface="Comic Sans MS" panose="030F0702030302020204" pitchFamily="66" charset="0"/>
                <a:ea typeface="NiceandNeat" panose="02000603000000000000" pitchFamily="2" charset="0"/>
              </a:rPr>
              <a:t>, </a:t>
            </a:r>
            <a:r>
              <a:rPr lang="en-US" sz="1400" b="1" dirty="0">
                <a:latin typeface="Comic Sans MS" panose="030F0702030302020204" pitchFamily="66" charset="0"/>
                <a:ea typeface="NiceandNeat" panose="02000603000000000000" pitchFamily="2" charset="0"/>
              </a:rPr>
              <a:t>Geometry</a:t>
            </a:r>
            <a:r>
              <a:rPr lang="en-US" sz="1400" dirty="0">
                <a:latin typeface="Comic Sans MS" panose="030F0702030302020204" pitchFamily="66" charset="0"/>
                <a:ea typeface="NiceandNeat" panose="02000603000000000000" pitchFamily="2" charset="0"/>
              </a:rPr>
              <a:t>, and </a:t>
            </a:r>
            <a:r>
              <a:rPr lang="en-US" sz="1400" b="1" dirty="0">
                <a:latin typeface="Comic Sans MS" panose="030F0702030302020204" pitchFamily="66" charset="0"/>
                <a:ea typeface="NiceandNeat" panose="02000603000000000000" pitchFamily="2" charset="0"/>
              </a:rPr>
              <a:t>Statistics &amp; Probability</a:t>
            </a:r>
            <a:r>
              <a:rPr lang="en-US" sz="1400" dirty="0">
                <a:latin typeface="Comic Sans MS" panose="030F0702030302020204" pitchFamily="66" charset="0"/>
                <a:ea typeface="NiceandNeat" panose="02000603000000000000" pitchFamily="2" charset="0"/>
              </a:rPr>
              <a:t>.  </a:t>
            </a:r>
            <a:r>
              <a:rPr lang="en-US" sz="1400" dirty="0" smtClean="0">
                <a:latin typeface="Comic Sans MS" panose="030F0702030302020204" pitchFamily="66" charset="0"/>
                <a:ea typeface="NiceandNeat" panose="02000603000000000000" pitchFamily="2" charset="0"/>
              </a:rPr>
              <a:t>Students will be given many opportunities to practice the skills taught.  Assessments will be given three times during a 9 week period.  Students </a:t>
            </a:r>
            <a:r>
              <a:rPr lang="en-US" sz="1400" dirty="0">
                <a:latin typeface="Comic Sans MS" panose="030F0702030302020204" pitchFamily="66" charset="0"/>
                <a:ea typeface="NiceandNeat" panose="02000603000000000000" pitchFamily="2" charset="0"/>
              </a:rPr>
              <a:t>are required to complete 45 minutes of iReady math every </a:t>
            </a:r>
            <a:r>
              <a:rPr lang="en-US" sz="1400" dirty="0" smtClean="0">
                <a:latin typeface="Comic Sans MS" panose="030F0702030302020204" pitchFamily="66" charset="0"/>
                <a:ea typeface="NiceandNeat" panose="02000603000000000000" pitchFamily="2" charset="0"/>
              </a:rPr>
              <a:t>week with a pass rate of 80% </a:t>
            </a:r>
            <a:r>
              <a:rPr lang="en-US" sz="1400" dirty="0">
                <a:latin typeface="Comic Sans MS" panose="030F0702030302020204" pitchFamily="66" charset="0"/>
                <a:ea typeface="NiceandNeat" panose="02000603000000000000" pitchFamily="2" charset="0"/>
              </a:rPr>
              <a:t>once initial diagnostic testing is completed</a:t>
            </a:r>
            <a:r>
              <a:rPr lang="en-US" sz="1400" dirty="0" smtClean="0">
                <a:latin typeface="Comic Sans MS" panose="030F0702030302020204" pitchFamily="66" charset="0"/>
                <a:ea typeface="NiceandNeat" panose="02000603000000000000" pitchFamily="2" charset="0"/>
              </a:rPr>
              <a:t>.  (Completing homework, reviewing </a:t>
            </a:r>
            <a:r>
              <a:rPr lang="en-US" sz="1400" dirty="0">
                <a:latin typeface="Comic Sans MS" panose="030F0702030302020204" pitchFamily="66" charset="0"/>
                <a:ea typeface="NiceandNeat" panose="02000603000000000000" pitchFamily="2" charset="0"/>
              </a:rPr>
              <a:t>notes, handouts, and already solved problems daily will be essential to student achievement</a:t>
            </a:r>
            <a:r>
              <a:rPr lang="en-US" sz="1400" dirty="0" smtClean="0">
                <a:latin typeface="Comic Sans MS" panose="030F0702030302020204" pitchFamily="66" charset="0"/>
                <a:ea typeface="NiceandNeat" panose="02000603000000000000" pitchFamily="2" charset="0"/>
              </a:rPr>
              <a:t>.)  </a:t>
            </a:r>
            <a:endParaRPr lang="en-US" sz="1400" dirty="0">
              <a:latin typeface="Comic Sans MS" panose="030F0702030302020204" pitchFamily="66" charset="0"/>
              <a:ea typeface="NiceandNeat" panose="02000603000000000000" pitchFamily="2" charset="0"/>
            </a:endParaRPr>
          </a:p>
        </p:txBody>
      </p:sp>
      <p:grpSp>
        <p:nvGrpSpPr>
          <p:cNvPr id="19" name="Group 18"/>
          <p:cNvGrpSpPr/>
          <p:nvPr/>
        </p:nvGrpSpPr>
        <p:grpSpPr>
          <a:xfrm>
            <a:off x="3969457" y="5954737"/>
            <a:ext cx="3305241" cy="3233725"/>
            <a:chOff x="4107235" y="5910275"/>
            <a:chExt cx="3305241" cy="3233725"/>
          </a:xfrm>
        </p:grpSpPr>
        <p:sp>
          <p:nvSpPr>
            <p:cNvPr id="16" name="Bevel 15"/>
            <p:cNvSpPr/>
            <p:nvPr/>
          </p:nvSpPr>
          <p:spPr>
            <a:xfrm>
              <a:off x="4107235" y="5910275"/>
              <a:ext cx="3305241" cy="3233725"/>
            </a:xfrm>
            <a:prstGeom prst="bevel">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403786" y="5917055"/>
              <a:ext cx="2574361" cy="369332"/>
            </a:xfrm>
            <a:prstGeom prst="rect">
              <a:avLst/>
            </a:prstGeom>
            <a:noFill/>
          </p:spPr>
          <p:txBody>
            <a:bodyPr wrap="square" rtlCol="0">
              <a:spAutoFit/>
            </a:bodyPr>
            <a:lstStyle/>
            <a:p>
              <a:r>
                <a:rPr lang="en-US" b="1" dirty="0" smtClean="0">
                  <a:latin typeface="Comic Sans MS" panose="030F0702030302020204" pitchFamily="66" charset="0"/>
                  <a:ea typeface="NiceandNeat" panose="02000603000000000000" pitchFamily="2" charset="0"/>
                </a:rPr>
                <a:t>HOMEWORK POLICY</a:t>
              </a:r>
              <a:endParaRPr lang="en-US" b="1" dirty="0">
                <a:latin typeface="Comic Sans MS" panose="030F0702030302020204" pitchFamily="66" charset="0"/>
                <a:ea typeface="NiceandNeat" panose="02000603000000000000" pitchFamily="2" charset="0"/>
              </a:endParaRPr>
            </a:p>
          </p:txBody>
        </p:sp>
        <p:sp>
          <p:nvSpPr>
            <p:cNvPr id="18" name="TextBox 17"/>
            <p:cNvSpPr txBox="1"/>
            <p:nvPr/>
          </p:nvSpPr>
          <p:spPr>
            <a:xfrm>
              <a:off x="4528003" y="6286387"/>
              <a:ext cx="2562608" cy="2246769"/>
            </a:xfrm>
            <a:prstGeom prst="rect">
              <a:avLst/>
            </a:prstGeom>
            <a:noFill/>
          </p:spPr>
          <p:txBody>
            <a:bodyPr wrap="square" rtlCol="0">
              <a:spAutoFit/>
            </a:bodyPr>
            <a:lstStyle/>
            <a:p>
              <a:r>
                <a:rPr lang="en-US" sz="1400" dirty="0" smtClean="0">
                  <a:latin typeface="Comic Sans MS" panose="030F0702030302020204" pitchFamily="66" charset="0"/>
                  <a:ea typeface="NiceandNeat" panose="02000603000000000000" pitchFamily="2" charset="0"/>
                </a:rPr>
                <a:t>Homework can be assigned Monday-Friday for all students in this class. Homework ensures that we are practicing our skills daily. Homework is expected to be completed the night it is assigned so students can bring any questions the following day for review</a:t>
              </a:r>
              <a:r>
                <a:rPr lang="en-US" sz="1400" dirty="0" smtClean="0">
                  <a:latin typeface="NiceandNeat" panose="02000603000000000000" pitchFamily="2" charset="0"/>
                  <a:ea typeface="NiceandNeat" panose="02000603000000000000" pitchFamily="2" charset="0"/>
                </a:rPr>
                <a:t>.   </a:t>
              </a:r>
              <a:endParaRPr lang="en-US" sz="1400" dirty="0">
                <a:latin typeface="NiceandNeat" panose="02000603000000000000" pitchFamily="2" charset="0"/>
                <a:ea typeface="NiceandNeat" panose="02000603000000000000" pitchFamily="2" charset="0"/>
              </a:endParaRPr>
            </a:p>
          </p:txBody>
        </p:sp>
      </p:grpSp>
      <p:sp>
        <p:nvSpPr>
          <p:cNvPr id="21" name="Rectangle 20"/>
          <p:cNvSpPr/>
          <p:nvPr/>
        </p:nvSpPr>
        <p:spPr>
          <a:xfrm>
            <a:off x="603114" y="6179252"/>
            <a:ext cx="3161698" cy="285353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034755" y="5867035"/>
            <a:ext cx="2286938" cy="349152"/>
            <a:chOff x="1118135" y="3939245"/>
            <a:chExt cx="2197290" cy="349152"/>
          </a:xfrm>
        </p:grpSpPr>
        <p:sp>
          <p:nvSpPr>
            <p:cNvPr id="23" name="Rectangle 22"/>
            <p:cNvSpPr/>
            <p:nvPr/>
          </p:nvSpPr>
          <p:spPr>
            <a:xfrm>
              <a:off x="1118135" y="3949843"/>
              <a:ext cx="2197290" cy="33855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118135" y="3939245"/>
              <a:ext cx="2187042" cy="338554"/>
            </a:xfrm>
            <a:prstGeom prst="rect">
              <a:avLst/>
            </a:prstGeom>
            <a:noFill/>
          </p:spPr>
          <p:txBody>
            <a:bodyPr wrap="square" rtlCol="0">
              <a:spAutoFit/>
            </a:bodyPr>
            <a:lstStyle/>
            <a:p>
              <a:pPr algn="ctr"/>
              <a:r>
                <a:rPr lang="en-US" sz="1600" b="1" dirty="0" smtClean="0">
                  <a:latin typeface="Comic Sans MS" panose="030F0702030302020204" pitchFamily="66" charset="0"/>
                  <a:ea typeface="NiceandNeat" panose="02000603000000000000" pitchFamily="2" charset="0"/>
                </a:rPr>
                <a:t>Classroom Rules</a:t>
              </a:r>
              <a:endParaRPr lang="en-US" sz="1600" b="1" dirty="0">
                <a:latin typeface="Comic Sans MS" panose="030F0702030302020204" pitchFamily="66" charset="0"/>
                <a:ea typeface="NiceandNeat" panose="02000603000000000000" pitchFamily="2" charset="0"/>
              </a:endParaRPr>
            </a:p>
          </p:txBody>
        </p:sp>
      </p:grpSp>
      <p:sp>
        <p:nvSpPr>
          <p:cNvPr id="25" name="TextBox 24"/>
          <p:cNvSpPr txBox="1"/>
          <p:nvPr/>
        </p:nvSpPr>
        <p:spPr>
          <a:xfrm>
            <a:off x="605587" y="6271958"/>
            <a:ext cx="3161698" cy="2800767"/>
          </a:xfrm>
          <a:prstGeom prst="rect">
            <a:avLst/>
          </a:prstGeom>
          <a:noFill/>
        </p:spPr>
        <p:txBody>
          <a:bodyPr wrap="square" rtlCol="0">
            <a:spAutoFit/>
          </a:bodyPr>
          <a:lstStyle/>
          <a:p>
            <a:pPr marL="342900" indent="-342900">
              <a:buAutoNum type="arabicParenR"/>
            </a:pPr>
            <a:r>
              <a:rPr lang="en-US" sz="1600" dirty="0" smtClean="0">
                <a:latin typeface="Comic Sans MS" panose="030F0702030302020204" pitchFamily="66" charset="0"/>
                <a:ea typeface="NiceandNeat" panose="02000603000000000000" pitchFamily="2" charset="0"/>
              </a:rPr>
              <a:t>Respect yourself, classmates, and teacher.</a:t>
            </a:r>
          </a:p>
          <a:p>
            <a:pPr marL="342900" indent="-342900">
              <a:buAutoNum type="arabicParenR"/>
            </a:pPr>
            <a:r>
              <a:rPr lang="en-US" sz="1600" dirty="0" smtClean="0">
                <a:latin typeface="Comic Sans MS" panose="030F0702030302020204" pitchFamily="66" charset="0"/>
                <a:ea typeface="NiceandNeat" panose="02000603000000000000" pitchFamily="2" charset="0"/>
              </a:rPr>
              <a:t>Listen and follow directions. </a:t>
            </a:r>
          </a:p>
          <a:p>
            <a:pPr marL="342900" indent="-342900">
              <a:buAutoNum type="arabicParenR"/>
            </a:pPr>
            <a:r>
              <a:rPr lang="en-US" sz="1600" dirty="0" smtClean="0">
                <a:latin typeface="Comic Sans MS" panose="030F0702030302020204" pitchFamily="66" charset="0"/>
                <a:ea typeface="NiceandNeat" panose="02000603000000000000" pitchFamily="2" charset="0"/>
              </a:rPr>
              <a:t>Do not talk while the teacher is talking.</a:t>
            </a:r>
          </a:p>
          <a:p>
            <a:pPr marL="342900" indent="-342900">
              <a:buAutoNum type="arabicParenR"/>
            </a:pPr>
            <a:r>
              <a:rPr lang="en-US" sz="1600" dirty="0" smtClean="0">
                <a:latin typeface="Comic Sans MS" panose="030F0702030302020204" pitchFamily="66" charset="0"/>
                <a:ea typeface="NiceandNeat" panose="02000603000000000000" pitchFamily="2" charset="0"/>
              </a:rPr>
              <a:t>Only one person on the floor at a time.</a:t>
            </a:r>
          </a:p>
          <a:p>
            <a:pPr marL="342900" indent="-342900">
              <a:buAutoNum type="arabicParenR"/>
            </a:pPr>
            <a:r>
              <a:rPr lang="en-US" sz="1600" dirty="0" smtClean="0">
                <a:latin typeface="Comic Sans MS" panose="030F0702030302020204" pitchFamily="66" charset="0"/>
                <a:ea typeface="NiceandNeat" panose="02000603000000000000" pitchFamily="2" charset="0"/>
              </a:rPr>
              <a:t>No distractions: No food. No grooming.  No electronics.</a:t>
            </a:r>
            <a:endParaRPr lang="en-US" sz="1600" dirty="0">
              <a:latin typeface="Comic Sans MS" panose="030F0702030302020204" pitchFamily="66" charset="0"/>
              <a:ea typeface="NiceandNeat" panose="02000603000000000000" pitchFamily="2" charset="0"/>
            </a:endParaRPr>
          </a:p>
        </p:txBody>
      </p:sp>
    </p:spTree>
    <p:extLst>
      <p:ext uri="{BB962C8B-B14F-4D97-AF65-F5344CB8AC3E}">
        <p14:creationId xmlns:p14="http://schemas.microsoft.com/office/powerpoint/2010/main" val="2558127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Rectangle 29"/>
          <p:cNvSpPr/>
          <p:nvPr/>
        </p:nvSpPr>
        <p:spPr>
          <a:xfrm>
            <a:off x="539285" y="3838827"/>
            <a:ext cx="6759873" cy="2443729"/>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539285" y="672253"/>
            <a:ext cx="6793371" cy="282027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454435" y="502976"/>
            <a:ext cx="2835518" cy="338554"/>
            <a:chOff x="1118135" y="3939245"/>
            <a:chExt cx="2724366" cy="338554"/>
          </a:xfrm>
        </p:grpSpPr>
        <p:sp>
          <p:nvSpPr>
            <p:cNvPr id="12" name="Rectangle 11"/>
            <p:cNvSpPr/>
            <p:nvPr/>
          </p:nvSpPr>
          <p:spPr>
            <a:xfrm>
              <a:off x="1118135" y="3949842"/>
              <a:ext cx="2724366" cy="32795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18135" y="3939245"/>
              <a:ext cx="2724366" cy="338554"/>
            </a:xfrm>
            <a:prstGeom prst="rect">
              <a:avLst/>
            </a:prstGeom>
            <a:noFill/>
          </p:spPr>
          <p:txBody>
            <a:bodyPr wrap="square" rtlCol="0">
              <a:spAutoFit/>
            </a:bodyPr>
            <a:lstStyle/>
            <a:p>
              <a:pPr algn="ctr"/>
              <a:r>
                <a:rPr lang="en-US" sz="1600" b="1" dirty="0" smtClean="0">
                  <a:latin typeface="Comic Sans MS" panose="030F0702030302020204" pitchFamily="66" charset="0"/>
                  <a:ea typeface="NiceandNeat" panose="02000603000000000000" pitchFamily="2" charset="0"/>
                </a:rPr>
                <a:t>Possible Consequences</a:t>
              </a:r>
              <a:endParaRPr lang="en-US" sz="1600" b="1" dirty="0">
                <a:latin typeface="Comic Sans MS" panose="030F0702030302020204" pitchFamily="66" charset="0"/>
                <a:ea typeface="NiceandNeat" panose="02000603000000000000" pitchFamily="2" charset="0"/>
              </a:endParaRPr>
            </a:p>
          </p:txBody>
        </p:sp>
      </p:grpSp>
      <p:sp>
        <p:nvSpPr>
          <p:cNvPr id="15" name="TextBox 14"/>
          <p:cNvSpPr txBox="1"/>
          <p:nvPr/>
        </p:nvSpPr>
        <p:spPr>
          <a:xfrm>
            <a:off x="623485" y="901796"/>
            <a:ext cx="6639787" cy="523220"/>
          </a:xfrm>
          <a:prstGeom prst="rect">
            <a:avLst/>
          </a:prstGeom>
          <a:noFill/>
        </p:spPr>
        <p:txBody>
          <a:bodyPr wrap="square" rtlCol="0">
            <a:spAutoFit/>
          </a:bodyPr>
          <a:lstStyle/>
          <a:p>
            <a:r>
              <a:rPr lang="en-US" sz="1400" dirty="0" smtClean="0">
                <a:latin typeface="Comic Sans MS" panose="030F0702030302020204" pitchFamily="66" charset="0"/>
                <a:ea typeface="NiceandNeat" panose="02000603000000000000" pitchFamily="2" charset="0"/>
              </a:rPr>
              <a:t>The severity of the consequence will depend on the students’ action(s).  Here are some of the consequences I deliver in my class. </a:t>
            </a:r>
            <a:endParaRPr lang="en-US" sz="1400" dirty="0">
              <a:latin typeface="Comic Sans MS" panose="030F0702030302020204" pitchFamily="66" charset="0"/>
              <a:ea typeface="NiceandNeat" panose="02000603000000000000" pitchFamily="2" charset="0"/>
            </a:endParaRPr>
          </a:p>
        </p:txBody>
      </p:sp>
      <p:sp>
        <p:nvSpPr>
          <p:cNvPr id="21" name="Rectangle 20"/>
          <p:cNvSpPr/>
          <p:nvPr/>
        </p:nvSpPr>
        <p:spPr>
          <a:xfrm>
            <a:off x="597374" y="6539971"/>
            <a:ext cx="3979505" cy="287682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515336" y="6358614"/>
            <a:ext cx="1129115" cy="338554"/>
            <a:chOff x="1118135" y="3939245"/>
            <a:chExt cx="1084854" cy="338554"/>
          </a:xfrm>
        </p:grpSpPr>
        <p:sp>
          <p:nvSpPr>
            <p:cNvPr id="23" name="Rectangle 22"/>
            <p:cNvSpPr/>
            <p:nvPr/>
          </p:nvSpPr>
          <p:spPr>
            <a:xfrm>
              <a:off x="1118135" y="3949843"/>
              <a:ext cx="1084854" cy="32795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118135" y="3939245"/>
              <a:ext cx="1084854" cy="338554"/>
            </a:xfrm>
            <a:prstGeom prst="rect">
              <a:avLst/>
            </a:prstGeom>
            <a:noFill/>
          </p:spPr>
          <p:txBody>
            <a:bodyPr wrap="square" rtlCol="0">
              <a:spAutoFit/>
            </a:bodyPr>
            <a:lstStyle/>
            <a:p>
              <a:r>
                <a:rPr lang="en-US" sz="1600" b="1" dirty="0" smtClean="0">
                  <a:latin typeface="NiceandNeat" panose="02000603000000000000" pitchFamily="2" charset="0"/>
                  <a:ea typeface="NiceandNeat" panose="02000603000000000000" pitchFamily="2" charset="0"/>
                </a:rPr>
                <a:t>Grading</a:t>
              </a:r>
              <a:endParaRPr lang="en-US" sz="1600" b="1" dirty="0">
                <a:latin typeface="NiceandNeat" panose="02000603000000000000" pitchFamily="2" charset="0"/>
                <a:ea typeface="NiceandNeat" panose="02000603000000000000" pitchFamily="2" charset="0"/>
              </a:endParaRPr>
            </a:p>
          </p:txBody>
        </p:sp>
      </p:grpSp>
      <p:sp>
        <p:nvSpPr>
          <p:cNvPr id="25" name="TextBox 24"/>
          <p:cNvSpPr txBox="1"/>
          <p:nvPr/>
        </p:nvSpPr>
        <p:spPr>
          <a:xfrm>
            <a:off x="597374" y="6905934"/>
            <a:ext cx="1857061" cy="1692771"/>
          </a:xfrm>
          <a:prstGeom prst="rect">
            <a:avLst/>
          </a:prstGeom>
          <a:noFill/>
        </p:spPr>
        <p:txBody>
          <a:bodyPr wrap="square" rtlCol="0">
            <a:spAutoFit/>
          </a:bodyPr>
          <a:lstStyle/>
          <a:p>
            <a:pPr marL="285750" indent="-285750">
              <a:buFont typeface="Arial" panose="020B0604020202020204" pitchFamily="34" charset="0"/>
              <a:buChar char="•"/>
            </a:pPr>
            <a:r>
              <a:rPr lang="en-US" sz="1300" dirty="0" smtClean="0">
                <a:latin typeface="Comic Sans MS" panose="030F0702030302020204" pitchFamily="66" charset="0"/>
                <a:ea typeface="NiceandNeat" panose="02000603000000000000" pitchFamily="2" charset="0"/>
              </a:rPr>
              <a:t>Assessments are worth 70% of the child’s grade.</a:t>
            </a:r>
          </a:p>
          <a:p>
            <a:pPr marL="285750" indent="-285750">
              <a:buFont typeface="Arial" panose="020B0604020202020204" pitchFamily="34" charset="0"/>
              <a:buChar char="•"/>
            </a:pPr>
            <a:r>
              <a:rPr lang="en-US" sz="1300" dirty="0" smtClean="0">
                <a:latin typeface="Comic Sans MS" panose="030F0702030302020204" pitchFamily="66" charset="0"/>
                <a:ea typeface="NiceandNeat" panose="02000603000000000000" pitchFamily="2" charset="0"/>
              </a:rPr>
              <a:t>Daily assignments are worth 30% of the child’s grade.</a:t>
            </a:r>
          </a:p>
          <a:p>
            <a:pPr marL="285750" indent="-285750">
              <a:buFont typeface="Arial" panose="020B0604020202020204" pitchFamily="34" charset="0"/>
              <a:buChar char="•"/>
            </a:pPr>
            <a:r>
              <a:rPr lang="en-US" sz="1300" dirty="0" smtClean="0">
                <a:latin typeface="Comic Sans MS" panose="030F0702030302020204" pitchFamily="66" charset="0"/>
                <a:ea typeface="NiceandNeat" panose="02000603000000000000" pitchFamily="2" charset="0"/>
              </a:rPr>
              <a:t>I do NOT accept late work.  </a:t>
            </a:r>
          </a:p>
        </p:txBody>
      </p:sp>
      <p:graphicFrame>
        <p:nvGraphicFramePr>
          <p:cNvPr id="3" name="Table 2"/>
          <p:cNvGraphicFramePr>
            <a:graphicFrameLocks noGrp="1"/>
          </p:cNvGraphicFramePr>
          <p:nvPr>
            <p:extLst>
              <p:ext uri="{D42A27DB-BD31-4B8C-83A1-F6EECF244321}">
                <p14:modId xmlns:p14="http://schemas.microsoft.com/office/powerpoint/2010/main" val="2512005528"/>
              </p:ext>
            </p:extLst>
          </p:nvPr>
        </p:nvGraphicFramePr>
        <p:xfrm>
          <a:off x="623485" y="1438516"/>
          <a:ext cx="6675673" cy="1833880"/>
        </p:xfrm>
        <a:graphic>
          <a:graphicData uri="http://schemas.openxmlformats.org/drawingml/2006/table">
            <a:tbl>
              <a:tblPr firstRow="1" bandRow="1">
                <a:tableStyleId>{5940675A-B579-460E-94D1-54222C63F5DA}</a:tableStyleId>
              </a:tblPr>
              <a:tblGrid>
                <a:gridCol w="2165806"/>
                <a:gridCol w="2165806"/>
                <a:gridCol w="2344061"/>
              </a:tblGrid>
              <a:tr h="370840">
                <a:tc>
                  <a:txBody>
                    <a:bodyPr/>
                    <a:lstStyle/>
                    <a:p>
                      <a:pPr algn="ctr"/>
                      <a:r>
                        <a:rPr lang="en-US" sz="1300" b="1" dirty="0" smtClean="0">
                          <a:latin typeface="Comic Sans MS" panose="030F0702030302020204" pitchFamily="66" charset="0"/>
                          <a:ea typeface="NiceandNeat" panose="02000603000000000000" pitchFamily="2" charset="0"/>
                        </a:rPr>
                        <a:t>Warning</a:t>
                      </a:r>
                      <a:endParaRPr lang="en-US" sz="1300" b="1" dirty="0">
                        <a:latin typeface="Comic Sans MS" panose="030F0702030302020204" pitchFamily="66" charset="0"/>
                        <a:ea typeface="NiceandNeat" panose="02000603000000000000" pitchFamily="2" charset="0"/>
                      </a:endParaRPr>
                    </a:p>
                  </a:txBody>
                  <a:tcPr/>
                </a:tc>
                <a:tc>
                  <a:txBody>
                    <a:bodyPr/>
                    <a:lstStyle/>
                    <a:p>
                      <a:pPr algn="ctr"/>
                      <a:r>
                        <a:rPr lang="en-US" sz="1300" b="1" dirty="0" smtClean="0">
                          <a:latin typeface="Comic Sans MS" panose="030F0702030302020204" pitchFamily="66" charset="0"/>
                          <a:ea typeface="NiceandNeat" panose="02000603000000000000" pitchFamily="2" charset="0"/>
                        </a:rPr>
                        <a:t>Written</a:t>
                      </a:r>
                      <a:r>
                        <a:rPr lang="en-US" sz="1300" b="1" baseline="0" dirty="0" smtClean="0">
                          <a:latin typeface="Comic Sans MS" panose="030F0702030302020204" pitchFamily="66" charset="0"/>
                          <a:ea typeface="NiceandNeat" panose="02000603000000000000" pitchFamily="2" charset="0"/>
                        </a:rPr>
                        <a:t> Warning</a:t>
                      </a:r>
                      <a:endParaRPr lang="en-US" sz="1300" b="1" dirty="0">
                        <a:latin typeface="Comic Sans MS" panose="030F0702030302020204" pitchFamily="66" charset="0"/>
                        <a:ea typeface="NiceandNeat" panose="02000603000000000000" pitchFamily="2" charset="0"/>
                      </a:endParaRPr>
                    </a:p>
                  </a:txBody>
                  <a:tcPr/>
                </a:tc>
                <a:tc>
                  <a:txBody>
                    <a:bodyPr/>
                    <a:lstStyle/>
                    <a:p>
                      <a:pPr algn="ctr"/>
                      <a:r>
                        <a:rPr lang="en-US" sz="1300" b="1" dirty="0" smtClean="0">
                          <a:latin typeface="Comic Sans MS" panose="030F0702030302020204" pitchFamily="66" charset="0"/>
                          <a:ea typeface="NiceandNeat" panose="02000603000000000000" pitchFamily="2" charset="0"/>
                        </a:rPr>
                        <a:t>Teacher-Student Conference</a:t>
                      </a:r>
                      <a:endParaRPr lang="en-US" sz="1300" b="1" dirty="0">
                        <a:latin typeface="Comic Sans MS" panose="030F0702030302020204" pitchFamily="66" charset="0"/>
                        <a:ea typeface="NiceandNeat" panose="02000603000000000000" pitchFamily="2" charset="0"/>
                      </a:endParaRPr>
                    </a:p>
                  </a:txBody>
                  <a:tcPr/>
                </a:tc>
              </a:tr>
              <a:tr h="370840">
                <a:tc>
                  <a:txBody>
                    <a:bodyPr/>
                    <a:lstStyle/>
                    <a:p>
                      <a:pPr algn="ctr"/>
                      <a:r>
                        <a:rPr lang="en-US" sz="1300" b="1" dirty="0" smtClean="0">
                          <a:latin typeface="Comic Sans MS" panose="030F0702030302020204" pitchFamily="66" charset="0"/>
                          <a:ea typeface="NiceandNeat" panose="02000603000000000000" pitchFamily="2" charset="0"/>
                        </a:rPr>
                        <a:t>Seat</a:t>
                      </a:r>
                      <a:r>
                        <a:rPr lang="en-US" sz="1300" b="1" baseline="0" dirty="0" smtClean="0">
                          <a:latin typeface="Comic Sans MS" panose="030F0702030302020204" pitchFamily="66" charset="0"/>
                          <a:ea typeface="NiceandNeat" panose="02000603000000000000" pitchFamily="2" charset="0"/>
                        </a:rPr>
                        <a:t> Change</a:t>
                      </a:r>
                      <a:endParaRPr lang="en-US" sz="1300" b="1" dirty="0">
                        <a:latin typeface="Comic Sans MS" panose="030F0702030302020204" pitchFamily="66" charset="0"/>
                        <a:ea typeface="NiceandNeat" panose="02000603000000000000" pitchFamily="2" charset="0"/>
                      </a:endParaRPr>
                    </a:p>
                  </a:txBody>
                  <a:tcPr/>
                </a:tc>
                <a:tc>
                  <a:txBody>
                    <a:bodyPr/>
                    <a:lstStyle/>
                    <a:p>
                      <a:pPr algn="ctr"/>
                      <a:r>
                        <a:rPr lang="en-US" sz="1300" b="1" dirty="0" smtClean="0">
                          <a:latin typeface="Comic Sans MS" panose="030F0702030302020204" pitchFamily="66" charset="0"/>
                          <a:ea typeface="NiceandNeat" panose="02000603000000000000" pitchFamily="2" charset="0"/>
                        </a:rPr>
                        <a:t>Lunch Detention</a:t>
                      </a:r>
                      <a:endParaRPr lang="en-US" sz="1300" b="1" dirty="0">
                        <a:latin typeface="Comic Sans MS" panose="030F0702030302020204" pitchFamily="66" charset="0"/>
                        <a:ea typeface="NiceandNeat" panose="02000603000000000000" pitchFamily="2" charset="0"/>
                      </a:endParaRPr>
                    </a:p>
                  </a:txBody>
                  <a:tcPr/>
                </a:tc>
                <a:tc>
                  <a:txBody>
                    <a:bodyPr/>
                    <a:lstStyle/>
                    <a:p>
                      <a:pPr algn="ctr"/>
                      <a:r>
                        <a:rPr lang="en-US" sz="1300" b="1" dirty="0" smtClean="0">
                          <a:latin typeface="Comic Sans MS" panose="030F0702030302020204" pitchFamily="66" charset="0"/>
                          <a:ea typeface="NiceandNeat" panose="02000603000000000000" pitchFamily="2" charset="0"/>
                        </a:rPr>
                        <a:t>Afterschool Detention</a:t>
                      </a:r>
                      <a:endParaRPr lang="en-US" sz="1300" b="1" dirty="0">
                        <a:latin typeface="Comic Sans MS" panose="030F0702030302020204" pitchFamily="66" charset="0"/>
                        <a:ea typeface="NiceandNeat" panose="02000603000000000000" pitchFamily="2" charset="0"/>
                      </a:endParaRPr>
                    </a:p>
                  </a:txBody>
                  <a:tcPr/>
                </a:tc>
              </a:tr>
              <a:tr h="370840">
                <a:tc>
                  <a:txBody>
                    <a:bodyPr/>
                    <a:lstStyle/>
                    <a:p>
                      <a:pPr algn="ctr"/>
                      <a:r>
                        <a:rPr lang="en-US" sz="1300" b="1" dirty="0" smtClean="0">
                          <a:latin typeface="Comic Sans MS" panose="030F0702030302020204" pitchFamily="66" charset="0"/>
                          <a:ea typeface="NiceandNeat" panose="02000603000000000000" pitchFamily="2" charset="0"/>
                        </a:rPr>
                        <a:t>In Class Detention</a:t>
                      </a:r>
                      <a:r>
                        <a:rPr lang="en-US" sz="1300" b="1" baseline="0" dirty="0" smtClean="0">
                          <a:latin typeface="Comic Sans MS" panose="030F0702030302020204" pitchFamily="66" charset="0"/>
                          <a:ea typeface="NiceandNeat" panose="02000603000000000000" pitchFamily="2" charset="0"/>
                        </a:rPr>
                        <a:t> (ICD)</a:t>
                      </a:r>
                      <a:endParaRPr lang="en-US" sz="1300" b="1" dirty="0">
                        <a:latin typeface="Comic Sans MS" panose="030F0702030302020204" pitchFamily="66" charset="0"/>
                        <a:ea typeface="NiceandNeat" panose="02000603000000000000" pitchFamily="2" charset="0"/>
                      </a:endParaRPr>
                    </a:p>
                  </a:txBody>
                  <a:tcPr/>
                </a:tc>
                <a:tc>
                  <a:txBody>
                    <a:bodyPr/>
                    <a:lstStyle/>
                    <a:p>
                      <a:pPr algn="ctr"/>
                      <a:r>
                        <a:rPr lang="en-US" sz="1300" b="1" dirty="0" smtClean="0">
                          <a:latin typeface="Comic Sans MS" panose="030F0702030302020204" pitchFamily="66" charset="0"/>
                          <a:ea typeface="NiceandNeat" panose="02000603000000000000" pitchFamily="2" charset="0"/>
                        </a:rPr>
                        <a:t>Parent Contact</a:t>
                      </a:r>
                      <a:endParaRPr lang="en-US" sz="1300" b="1" dirty="0">
                        <a:latin typeface="Comic Sans MS" panose="030F0702030302020204" pitchFamily="66" charset="0"/>
                        <a:ea typeface="NiceandNeat" panose="02000603000000000000" pitchFamily="2" charset="0"/>
                      </a:endParaRPr>
                    </a:p>
                  </a:txBody>
                  <a:tcPr/>
                </a:tc>
                <a:tc>
                  <a:txBody>
                    <a:bodyPr/>
                    <a:lstStyle/>
                    <a:p>
                      <a:pPr algn="ctr"/>
                      <a:r>
                        <a:rPr lang="en-US" sz="1300" b="1" dirty="0" smtClean="0">
                          <a:latin typeface="Comic Sans MS" panose="030F0702030302020204" pitchFamily="66" charset="0"/>
                          <a:ea typeface="NiceandNeat" panose="02000603000000000000" pitchFamily="2" charset="0"/>
                        </a:rPr>
                        <a:t>Loss</a:t>
                      </a:r>
                      <a:r>
                        <a:rPr lang="en-US" sz="1300" b="1" baseline="0" dirty="0" smtClean="0">
                          <a:latin typeface="Comic Sans MS" panose="030F0702030302020204" pitchFamily="66" charset="0"/>
                          <a:ea typeface="NiceandNeat" panose="02000603000000000000" pitchFamily="2" charset="0"/>
                        </a:rPr>
                        <a:t> of Privilege </a:t>
                      </a:r>
                      <a:endParaRPr lang="en-US" sz="1300" b="1" dirty="0">
                        <a:latin typeface="Comic Sans MS" panose="030F0702030302020204" pitchFamily="66" charset="0"/>
                        <a:ea typeface="NiceandNeat" panose="02000603000000000000" pitchFamily="2" charset="0"/>
                      </a:endParaRPr>
                    </a:p>
                  </a:txBody>
                  <a:tcPr/>
                </a:tc>
              </a:tr>
              <a:tr h="370840">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300" b="1" dirty="0" smtClean="0">
                          <a:latin typeface="Comic Sans MS" panose="030F0702030302020204" pitchFamily="66" charset="0"/>
                          <a:ea typeface="NiceandNeat" panose="02000603000000000000" pitchFamily="2" charset="0"/>
                        </a:rPr>
                        <a:t>Counselor Referral</a:t>
                      </a:r>
                    </a:p>
                    <a:p>
                      <a:pPr algn="ctr"/>
                      <a:endParaRPr lang="en-US" sz="1300" b="1" dirty="0">
                        <a:latin typeface="Comic Sans MS" panose="030F0702030302020204" pitchFamily="66" charset="0"/>
                        <a:ea typeface="NiceandNeat" panose="02000603000000000000" pitchFamily="2" charset="0"/>
                      </a:endParaRPr>
                    </a:p>
                  </a:txBody>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300" b="1" dirty="0" smtClean="0">
                          <a:latin typeface="Comic Sans MS" panose="030F0702030302020204" pitchFamily="66" charset="0"/>
                          <a:ea typeface="NiceandNeat" panose="02000603000000000000" pitchFamily="2" charset="0"/>
                        </a:rPr>
                        <a:t>Recommend student to the TST Committee</a:t>
                      </a:r>
                    </a:p>
                  </a:txBody>
                  <a:tcPr/>
                </a:tc>
                <a:tc>
                  <a:txBody>
                    <a:bodyPr/>
                    <a:lstStyle/>
                    <a:p>
                      <a:pPr algn="ctr"/>
                      <a:r>
                        <a:rPr lang="en-US" sz="1300" b="1" dirty="0" smtClean="0">
                          <a:latin typeface="Comic Sans MS" panose="030F0702030302020204" pitchFamily="66" charset="0"/>
                          <a:ea typeface="NiceandNeat" panose="02000603000000000000" pitchFamily="2" charset="0"/>
                        </a:rPr>
                        <a:t>Office Referral </a:t>
                      </a:r>
                      <a:endParaRPr lang="en-US" sz="1300" b="1" dirty="0">
                        <a:latin typeface="Comic Sans MS" panose="030F0702030302020204" pitchFamily="66" charset="0"/>
                        <a:ea typeface="NiceandNeat" panose="02000603000000000000" pitchFamily="2" charset="0"/>
                      </a:endParaRPr>
                    </a:p>
                  </a:txBody>
                  <a:tcPr/>
                </a:tc>
              </a:tr>
            </a:tbl>
          </a:graphicData>
        </a:graphic>
      </p:graphicFrame>
      <p:sp>
        <p:nvSpPr>
          <p:cNvPr id="26" name="TextBox 25"/>
          <p:cNvSpPr txBox="1"/>
          <p:nvPr/>
        </p:nvSpPr>
        <p:spPr>
          <a:xfrm>
            <a:off x="539285" y="3978879"/>
            <a:ext cx="6991903" cy="2292935"/>
          </a:xfrm>
          <a:prstGeom prst="rect">
            <a:avLst/>
          </a:prstGeom>
          <a:noFill/>
        </p:spPr>
        <p:txBody>
          <a:bodyPr wrap="square" rtlCol="0">
            <a:spAutoFit/>
          </a:bodyPr>
          <a:lstStyle/>
          <a:p>
            <a:r>
              <a:rPr lang="en-US" sz="1300" dirty="0" smtClean="0">
                <a:latin typeface="Comic Sans MS" panose="030F0702030302020204" pitchFamily="66" charset="0"/>
                <a:ea typeface="NiceandNeat" panose="02000603000000000000" pitchFamily="2" charset="0"/>
              </a:rPr>
              <a:t>If a student </a:t>
            </a:r>
            <a:r>
              <a:rPr lang="en-US" sz="1300" b="1" dirty="0" smtClean="0">
                <a:latin typeface="Comic Sans MS" panose="030F0702030302020204" pitchFamily="66" charset="0"/>
                <a:ea typeface="NiceandNeat" panose="02000603000000000000" pitchFamily="2" charset="0"/>
              </a:rPr>
              <a:t>breaks something</a:t>
            </a:r>
            <a:r>
              <a:rPr lang="en-US" sz="1300" dirty="0" smtClean="0">
                <a:latin typeface="Comic Sans MS" panose="030F0702030302020204" pitchFamily="66" charset="0"/>
                <a:ea typeface="NiceandNeat" panose="02000603000000000000" pitchFamily="2" charset="0"/>
              </a:rPr>
              <a:t>, he or she will  </a:t>
            </a:r>
            <a:r>
              <a:rPr lang="en-US" sz="1300" b="1" dirty="0" smtClean="0">
                <a:latin typeface="Comic Sans MS" panose="030F0702030302020204" pitchFamily="66" charset="0"/>
                <a:ea typeface="NiceandNeat" panose="02000603000000000000" pitchFamily="2" charset="0"/>
              </a:rPr>
              <a:t>fix it</a:t>
            </a:r>
            <a:r>
              <a:rPr lang="en-US" sz="1300" dirty="0" smtClean="0">
                <a:latin typeface="Comic Sans MS" panose="030F0702030302020204" pitchFamily="66" charset="0"/>
                <a:ea typeface="NiceandNeat" panose="02000603000000000000" pitchFamily="2" charset="0"/>
              </a:rPr>
              <a:t>.</a:t>
            </a:r>
          </a:p>
          <a:p>
            <a:r>
              <a:rPr lang="en-US" sz="1300" dirty="0" smtClean="0">
                <a:latin typeface="Comic Sans MS" panose="030F0702030302020204" pitchFamily="66" charset="0"/>
                <a:ea typeface="NiceandNeat" panose="02000603000000000000" pitchFamily="2" charset="0"/>
              </a:rPr>
              <a:t>If a student </a:t>
            </a:r>
            <a:r>
              <a:rPr lang="en-US" sz="1300" b="1" dirty="0" smtClean="0">
                <a:latin typeface="Comic Sans MS" panose="030F0702030302020204" pitchFamily="66" charset="0"/>
                <a:ea typeface="NiceandNeat" panose="02000603000000000000" pitchFamily="2" charset="0"/>
              </a:rPr>
              <a:t>leaves a mess</a:t>
            </a:r>
            <a:r>
              <a:rPr lang="en-US" sz="1300" dirty="0" smtClean="0">
                <a:latin typeface="Comic Sans MS" panose="030F0702030302020204" pitchFamily="66" charset="0"/>
                <a:ea typeface="NiceandNeat" panose="02000603000000000000" pitchFamily="2" charset="0"/>
              </a:rPr>
              <a:t>, he or she will </a:t>
            </a:r>
            <a:r>
              <a:rPr lang="en-US" sz="1300" b="1" dirty="0" smtClean="0">
                <a:latin typeface="Comic Sans MS" panose="030F0702030302020204" pitchFamily="66" charset="0"/>
                <a:ea typeface="NiceandNeat" panose="02000603000000000000" pitchFamily="2" charset="0"/>
              </a:rPr>
              <a:t>clean it</a:t>
            </a:r>
            <a:r>
              <a:rPr lang="en-US" sz="1300" dirty="0" smtClean="0">
                <a:latin typeface="Comic Sans MS" panose="030F0702030302020204" pitchFamily="66" charset="0"/>
                <a:ea typeface="NiceandNeat" panose="02000603000000000000" pitchFamily="2" charset="0"/>
              </a:rPr>
              <a:t>.</a:t>
            </a:r>
          </a:p>
          <a:p>
            <a:r>
              <a:rPr lang="en-US" sz="1300" dirty="0" smtClean="0">
                <a:latin typeface="Comic Sans MS" panose="030F0702030302020204" pitchFamily="66" charset="0"/>
                <a:ea typeface="NiceandNeat" panose="02000603000000000000" pitchFamily="2" charset="0"/>
              </a:rPr>
              <a:t>If a student is </a:t>
            </a:r>
            <a:r>
              <a:rPr lang="en-US" sz="1300" b="1" dirty="0" smtClean="0">
                <a:latin typeface="Comic Sans MS" panose="030F0702030302020204" pitchFamily="66" charset="0"/>
                <a:ea typeface="NiceandNeat" panose="02000603000000000000" pitchFamily="2" charset="0"/>
              </a:rPr>
              <a:t>eating in my class</a:t>
            </a:r>
            <a:r>
              <a:rPr lang="en-US" sz="1300" dirty="0" smtClean="0">
                <a:latin typeface="Comic Sans MS" panose="030F0702030302020204" pitchFamily="66" charset="0"/>
                <a:ea typeface="NiceandNeat" panose="02000603000000000000" pitchFamily="2" charset="0"/>
              </a:rPr>
              <a:t>, I will immediately </a:t>
            </a:r>
            <a:r>
              <a:rPr lang="en-US" sz="1300" b="1" dirty="0" smtClean="0">
                <a:latin typeface="Comic Sans MS" panose="030F0702030302020204" pitchFamily="66" charset="0"/>
                <a:ea typeface="NiceandNeat" panose="02000603000000000000" pitchFamily="2" charset="0"/>
              </a:rPr>
              <a:t>throw</a:t>
            </a:r>
            <a:r>
              <a:rPr lang="en-US" sz="1300" dirty="0" smtClean="0">
                <a:latin typeface="Comic Sans MS" panose="030F0702030302020204" pitchFamily="66" charset="0"/>
                <a:ea typeface="NiceandNeat" panose="02000603000000000000" pitchFamily="2" charset="0"/>
              </a:rPr>
              <a:t> his or her </a:t>
            </a:r>
            <a:r>
              <a:rPr lang="en-US" sz="1300" b="1" dirty="0" smtClean="0">
                <a:latin typeface="Comic Sans MS" panose="030F0702030302020204" pitchFamily="66" charset="0"/>
                <a:ea typeface="NiceandNeat" panose="02000603000000000000" pitchFamily="2" charset="0"/>
              </a:rPr>
              <a:t>snack away</a:t>
            </a:r>
            <a:r>
              <a:rPr lang="en-US" sz="1300" dirty="0" smtClean="0">
                <a:latin typeface="Comic Sans MS" panose="030F0702030302020204" pitchFamily="66" charset="0"/>
                <a:ea typeface="NiceandNeat" panose="02000603000000000000" pitchFamily="2" charset="0"/>
              </a:rPr>
              <a:t>.</a:t>
            </a:r>
          </a:p>
          <a:p>
            <a:r>
              <a:rPr lang="en-US" sz="1300" dirty="0" smtClean="0">
                <a:latin typeface="Comic Sans MS" panose="030F0702030302020204" pitchFamily="66" charset="0"/>
                <a:ea typeface="NiceandNeat" panose="02000603000000000000" pitchFamily="2" charset="0"/>
              </a:rPr>
              <a:t>If a student is </a:t>
            </a:r>
            <a:r>
              <a:rPr lang="en-US" sz="1300" b="1" dirty="0" smtClean="0">
                <a:latin typeface="Comic Sans MS" panose="030F0702030302020204" pitchFamily="66" charset="0"/>
                <a:ea typeface="NiceandNeat" panose="02000603000000000000" pitchFamily="2" charset="0"/>
              </a:rPr>
              <a:t>not working</a:t>
            </a:r>
            <a:r>
              <a:rPr lang="en-US" sz="1300" dirty="0" smtClean="0">
                <a:latin typeface="Comic Sans MS" panose="030F0702030302020204" pitchFamily="66" charset="0"/>
                <a:ea typeface="NiceandNeat" panose="02000603000000000000" pitchFamily="2" charset="0"/>
              </a:rPr>
              <a:t> during my class, he or she will immediately be assigned </a:t>
            </a:r>
            <a:r>
              <a:rPr lang="en-US" sz="1300" b="1" dirty="0" smtClean="0">
                <a:latin typeface="Comic Sans MS" panose="030F0702030302020204" pitchFamily="66" charset="0"/>
                <a:ea typeface="NiceandNeat" panose="02000603000000000000" pitchFamily="2" charset="0"/>
              </a:rPr>
              <a:t>afterschool detention </a:t>
            </a:r>
            <a:r>
              <a:rPr lang="en-US" sz="1300" dirty="0" smtClean="0">
                <a:latin typeface="Comic Sans MS" panose="030F0702030302020204" pitchFamily="66" charset="0"/>
                <a:ea typeface="NiceandNeat" panose="02000603000000000000" pitchFamily="2" charset="0"/>
              </a:rPr>
              <a:t>to complete the work.</a:t>
            </a:r>
          </a:p>
          <a:p>
            <a:r>
              <a:rPr lang="en-US" sz="1300" dirty="0" smtClean="0">
                <a:latin typeface="Comic Sans MS" panose="030F0702030302020204" pitchFamily="66" charset="0"/>
                <a:ea typeface="NiceandNeat" panose="02000603000000000000" pitchFamily="2" charset="0"/>
              </a:rPr>
              <a:t>If a student </a:t>
            </a:r>
            <a:r>
              <a:rPr lang="en-US" sz="1300" b="1" dirty="0" smtClean="0">
                <a:latin typeface="Comic Sans MS" panose="030F0702030302020204" pitchFamily="66" charset="0"/>
                <a:ea typeface="NiceandNeat" panose="02000603000000000000" pitchFamily="2" charset="0"/>
              </a:rPr>
              <a:t>teases or is disrespectful </a:t>
            </a:r>
            <a:r>
              <a:rPr lang="en-US" sz="1300" dirty="0" smtClean="0">
                <a:latin typeface="Comic Sans MS" panose="030F0702030302020204" pitchFamily="66" charset="0"/>
                <a:ea typeface="NiceandNeat" panose="02000603000000000000" pitchFamily="2" charset="0"/>
              </a:rPr>
              <a:t>to his or her </a:t>
            </a:r>
            <a:r>
              <a:rPr lang="en-US" sz="1300" b="1" dirty="0" smtClean="0">
                <a:latin typeface="Comic Sans MS" panose="030F0702030302020204" pitchFamily="66" charset="0"/>
                <a:ea typeface="NiceandNeat" panose="02000603000000000000" pitchFamily="2" charset="0"/>
              </a:rPr>
              <a:t>classmates</a:t>
            </a:r>
            <a:r>
              <a:rPr lang="en-US" sz="1300" dirty="0" smtClean="0">
                <a:latin typeface="Comic Sans MS" panose="030F0702030302020204" pitchFamily="66" charset="0"/>
                <a:ea typeface="NiceandNeat" panose="02000603000000000000" pitchFamily="2" charset="0"/>
              </a:rPr>
              <a:t> or </a:t>
            </a:r>
            <a:r>
              <a:rPr lang="en-US" sz="1300" b="1" dirty="0" smtClean="0">
                <a:latin typeface="Comic Sans MS" panose="030F0702030302020204" pitchFamily="66" charset="0"/>
                <a:ea typeface="NiceandNeat" panose="02000603000000000000" pitchFamily="2" charset="0"/>
              </a:rPr>
              <a:t>me</a:t>
            </a:r>
            <a:r>
              <a:rPr lang="en-US" sz="1300" dirty="0" smtClean="0">
                <a:latin typeface="Comic Sans MS" panose="030F0702030302020204" pitchFamily="66" charset="0"/>
                <a:ea typeface="NiceandNeat" panose="02000603000000000000" pitchFamily="2" charset="0"/>
              </a:rPr>
              <a:t>, I will </a:t>
            </a:r>
            <a:r>
              <a:rPr lang="en-US" sz="1300" b="1" dirty="0" smtClean="0">
                <a:latin typeface="Comic Sans MS" panose="030F0702030302020204" pitchFamily="66" charset="0"/>
                <a:ea typeface="NiceandNeat" panose="02000603000000000000" pitchFamily="2" charset="0"/>
              </a:rPr>
              <a:t>contact the parent/guardian </a:t>
            </a:r>
            <a:r>
              <a:rPr lang="en-US" sz="1300" dirty="0" smtClean="0">
                <a:latin typeface="Comic Sans MS" panose="030F0702030302020204" pitchFamily="66" charset="0"/>
                <a:ea typeface="NiceandNeat" panose="02000603000000000000" pitchFamily="2" charset="0"/>
              </a:rPr>
              <a:t>and </a:t>
            </a:r>
            <a:r>
              <a:rPr lang="en-US" sz="1300" b="1" dirty="0" smtClean="0">
                <a:latin typeface="Comic Sans MS" panose="030F0702030302020204" pitchFamily="66" charset="0"/>
                <a:ea typeface="NiceandNeat" panose="02000603000000000000" pitchFamily="2" charset="0"/>
              </a:rPr>
              <a:t>assign</a:t>
            </a:r>
            <a:r>
              <a:rPr lang="en-US" sz="1300" dirty="0" smtClean="0">
                <a:latin typeface="Comic Sans MS" panose="030F0702030302020204" pitchFamily="66" charset="0"/>
                <a:ea typeface="NiceandNeat" panose="02000603000000000000" pitchFamily="2" charset="0"/>
              </a:rPr>
              <a:t> the student </a:t>
            </a:r>
            <a:r>
              <a:rPr lang="en-US" sz="1300" b="1" dirty="0" smtClean="0">
                <a:latin typeface="Comic Sans MS" panose="030F0702030302020204" pitchFamily="66" charset="0"/>
                <a:ea typeface="NiceandNeat" panose="02000603000000000000" pitchFamily="2" charset="0"/>
              </a:rPr>
              <a:t>afterschool detention</a:t>
            </a:r>
            <a:r>
              <a:rPr lang="en-US" sz="1300" dirty="0" smtClean="0">
                <a:latin typeface="Comic Sans MS" panose="030F0702030302020204" pitchFamily="66" charset="0"/>
                <a:ea typeface="NiceandNeat" panose="02000603000000000000" pitchFamily="2" charset="0"/>
              </a:rPr>
              <a:t>.</a:t>
            </a:r>
          </a:p>
          <a:p>
            <a:r>
              <a:rPr lang="en-US" sz="1300" dirty="0" smtClean="0">
                <a:latin typeface="Comic Sans MS" panose="030F0702030302020204" pitchFamily="66" charset="0"/>
                <a:ea typeface="NiceandNeat" panose="02000603000000000000" pitchFamily="2" charset="0"/>
              </a:rPr>
              <a:t>If a student </a:t>
            </a:r>
            <a:r>
              <a:rPr lang="en-US" sz="1300" b="1" dirty="0" smtClean="0">
                <a:latin typeface="Comic Sans MS" panose="030F0702030302020204" pitchFamily="66" charset="0"/>
                <a:ea typeface="NiceandNeat" panose="02000603000000000000" pitchFamily="2" charset="0"/>
              </a:rPr>
              <a:t>continues to talk </a:t>
            </a:r>
            <a:r>
              <a:rPr lang="en-US" sz="1300" dirty="0" smtClean="0">
                <a:latin typeface="Comic Sans MS" panose="030F0702030302020204" pitchFamily="66" charset="0"/>
                <a:ea typeface="NiceandNeat" panose="02000603000000000000" pitchFamily="2" charset="0"/>
              </a:rPr>
              <a:t>during inappropriate times, he or she will be </a:t>
            </a:r>
            <a:r>
              <a:rPr lang="en-US" sz="1300" b="1" dirty="0" smtClean="0">
                <a:latin typeface="Comic Sans MS" panose="030F0702030302020204" pitchFamily="66" charset="0"/>
                <a:ea typeface="NiceandNeat" panose="02000603000000000000" pitchFamily="2" charset="0"/>
              </a:rPr>
              <a:t>isolated</a:t>
            </a:r>
            <a:r>
              <a:rPr lang="en-US" sz="1300" dirty="0" smtClean="0">
                <a:latin typeface="Comic Sans MS" panose="030F0702030302020204" pitchFamily="66" charset="0"/>
                <a:ea typeface="NiceandNeat" panose="02000603000000000000" pitchFamily="2" charset="0"/>
              </a:rPr>
              <a:t> from his or her classmates.  </a:t>
            </a:r>
          </a:p>
          <a:p>
            <a:r>
              <a:rPr lang="en-US" sz="1300" dirty="0" smtClean="0">
                <a:latin typeface="Comic Sans MS" panose="030F0702030302020204" pitchFamily="66" charset="0"/>
                <a:ea typeface="NiceandNeat" panose="02000603000000000000" pitchFamily="2" charset="0"/>
              </a:rPr>
              <a:t>If a student </a:t>
            </a:r>
            <a:r>
              <a:rPr lang="en-US" sz="1300" b="1" dirty="0" smtClean="0">
                <a:latin typeface="Comic Sans MS" panose="030F0702030302020204" pitchFamily="66" charset="0"/>
                <a:ea typeface="NiceandNeat" panose="02000603000000000000" pitchFamily="2" charset="0"/>
              </a:rPr>
              <a:t>does not follow transition procedures</a:t>
            </a:r>
            <a:r>
              <a:rPr lang="en-US" sz="1300" dirty="0" smtClean="0">
                <a:latin typeface="Comic Sans MS" panose="030F0702030302020204" pitchFamily="66" charset="0"/>
                <a:ea typeface="NiceandNeat" panose="02000603000000000000" pitchFamily="2" charset="0"/>
              </a:rPr>
              <a:t>, he or she will be assigned </a:t>
            </a:r>
            <a:r>
              <a:rPr lang="en-US" sz="1300" b="1" dirty="0" smtClean="0">
                <a:latin typeface="Comic Sans MS" panose="030F0702030302020204" pitchFamily="66" charset="0"/>
                <a:ea typeface="NiceandNeat" panose="02000603000000000000" pitchFamily="2" charset="0"/>
              </a:rPr>
              <a:t>afterschool detention </a:t>
            </a:r>
            <a:r>
              <a:rPr lang="en-US" sz="1300" dirty="0" smtClean="0">
                <a:latin typeface="Comic Sans MS" panose="030F0702030302020204" pitchFamily="66" charset="0"/>
                <a:ea typeface="NiceandNeat" panose="02000603000000000000" pitchFamily="2" charset="0"/>
              </a:rPr>
              <a:t>to practice these procedures with the teacher.</a:t>
            </a:r>
          </a:p>
        </p:txBody>
      </p:sp>
      <p:grpSp>
        <p:nvGrpSpPr>
          <p:cNvPr id="27" name="Group 26"/>
          <p:cNvGrpSpPr/>
          <p:nvPr/>
        </p:nvGrpSpPr>
        <p:grpSpPr>
          <a:xfrm>
            <a:off x="2348510" y="3586351"/>
            <a:ext cx="3442044" cy="338556"/>
            <a:chOff x="1118135" y="3939245"/>
            <a:chExt cx="2906371" cy="234322"/>
          </a:xfrm>
        </p:grpSpPr>
        <p:sp>
          <p:nvSpPr>
            <p:cNvPr id="28" name="Rectangle 27"/>
            <p:cNvSpPr/>
            <p:nvPr/>
          </p:nvSpPr>
          <p:spPr>
            <a:xfrm>
              <a:off x="1118135" y="3949843"/>
              <a:ext cx="2724366" cy="22372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118135" y="3939245"/>
              <a:ext cx="2906371" cy="234321"/>
            </a:xfrm>
            <a:prstGeom prst="rect">
              <a:avLst/>
            </a:prstGeom>
            <a:noFill/>
          </p:spPr>
          <p:txBody>
            <a:bodyPr wrap="square" rtlCol="0">
              <a:spAutoFit/>
            </a:bodyPr>
            <a:lstStyle/>
            <a:p>
              <a:pPr algn="ctr"/>
              <a:r>
                <a:rPr lang="en-US" sz="1600" b="1" dirty="0" smtClean="0">
                  <a:latin typeface="Comic Sans MS" panose="030F0702030302020204" pitchFamily="66" charset="0"/>
                  <a:ea typeface="NiceandNeat" panose="02000603000000000000" pitchFamily="2" charset="0"/>
                </a:rPr>
                <a:t>Guaranteed Consequences</a:t>
              </a:r>
              <a:endParaRPr lang="en-US" sz="1600" b="1" dirty="0">
                <a:latin typeface="Comic Sans MS" panose="030F0702030302020204" pitchFamily="66" charset="0"/>
                <a:ea typeface="NiceandNeat" panose="02000603000000000000" pitchFamily="2" charset="0"/>
              </a:endParaRPr>
            </a:p>
          </p:txBody>
        </p:sp>
      </p:grpSp>
      <p:graphicFrame>
        <p:nvGraphicFramePr>
          <p:cNvPr id="32" name="Table 31"/>
          <p:cNvGraphicFramePr>
            <a:graphicFrameLocks noGrp="1"/>
          </p:cNvGraphicFramePr>
          <p:nvPr>
            <p:extLst>
              <p:ext uri="{D42A27DB-BD31-4B8C-83A1-F6EECF244321}">
                <p14:modId xmlns:p14="http://schemas.microsoft.com/office/powerpoint/2010/main" val="3002612669"/>
              </p:ext>
            </p:extLst>
          </p:nvPr>
        </p:nvGraphicFramePr>
        <p:xfrm>
          <a:off x="2454435" y="6867928"/>
          <a:ext cx="1898175" cy="2179539"/>
        </p:xfrm>
        <a:graphic>
          <a:graphicData uri="http://schemas.openxmlformats.org/drawingml/2006/table">
            <a:tbl>
              <a:tblPr firstRow="1" bandRow="1">
                <a:tableStyleId>{5940675A-B579-460E-94D1-54222C63F5DA}</a:tableStyleId>
              </a:tblPr>
              <a:tblGrid>
                <a:gridCol w="917899"/>
                <a:gridCol w="980276"/>
              </a:tblGrid>
              <a:tr h="467884">
                <a:tc>
                  <a:txBody>
                    <a:bodyPr/>
                    <a:lstStyle/>
                    <a:p>
                      <a:pPr algn="ctr"/>
                      <a:r>
                        <a:rPr lang="en-US" sz="1000" b="1" dirty="0" smtClean="0">
                          <a:latin typeface="Comic Sans MS" panose="030F0702030302020204" pitchFamily="66" charset="0"/>
                          <a:ea typeface="NiceandNeat" panose="02000603000000000000" pitchFamily="2" charset="0"/>
                          <a:cs typeface="MV Boli" panose="02000500030200090000" pitchFamily="2" charset="0"/>
                        </a:rPr>
                        <a:t>GPA</a:t>
                      </a:r>
                      <a:endParaRPr lang="en-US" sz="1000" b="1" dirty="0">
                        <a:latin typeface="Comic Sans MS" panose="030F0702030302020204" pitchFamily="66" charset="0"/>
                        <a:ea typeface="NiceandNeat" panose="02000603000000000000" pitchFamily="2" charset="0"/>
                        <a:cs typeface="MV Boli" panose="02000500030200090000" pitchFamily="2" charset="0"/>
                      </a:endParaRPr>
                    </a:p>
                  </a:txBody>
                  <a:tcPr/>
                </a:tc>
                <a:tc>
                  <a:txBody>
                    <a:bodyPr/>
                    <a:lstStyle/>
                    <a:p>
                      <a:pPr algn="ctr"/>
                      <a:r>
                        <a:rPr lang="en-US" sz="1000" b="1" dirty="0" smtClean="0">
                          <a:latin typeface="Comic Sans MS" panose="030F0702030302020204" pitchFamily="66" charset="0"/>
                          <a:ea typeface="NiceandNeat" panose="02000603000000000000" pitchFamily="2" charset="0"/>
                          <a:cs typeface="MV Boli" panose="02000500030200090000" pitchFamily="2" charset="0"/>
                        </a:rPr>
                        <a:t>% Mastery Range</a:t>
                      </a:r>
                      <a:endParaRPr lang="en-US" sz="1000" b="1" dirty="0">
                        <a:latin typeface="Comic Sans MS" panose="030F0702030302020204" pitchFamily="66" charset="0"/>
                        <a:ea typeface="NiceandNeat" panose="02000603000000000000" pitchFamily="2" charset="0"/>
                        <a:cs typeface="MV Boli" panose="02000500030200090000" pitchFamily="2" charset="0"/>
                      </a:endParaRPr>
                    </a:p>
                  </a:txBody>
                  <a:tcPr/>
                </a:tc>
              </a:tr>
              <a:tr h="342331">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3.60-4.00</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90-100</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r>
              <a:tr h="342331">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3.20-3.59</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80-89.9</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r>
              <a:tr h="342331">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2.80-3.19</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70-79.9</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r>
              <a:tr h="342331">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2.40-2.79</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60-69.9</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r>
              <a:tr h="342331">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&lt; 2.40</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c>
                  <a:txBody>
                    <a:bodyPr/>
                    <a:lstStyle/>
                    <a:p>
                      <a:pPr algn="ctr"/>
                      <a:r>
                        <a:rPr lang="en-US" sz="1100" dirty="0" smtClean="0">
                          <a:latin typeface="Comic Sans MS" panose="030F0702030302020204" pitchFamily="66" charset="0"/>
                          <a:ea typeface="NiceandNeat" panose="02000603000000000000" pitchFamily="2" charset="0"/>
                          <a:cs typeface="MV Boli" panose="02000500030200090000" pitchFamily="2" charset="0"/>
                        </a:rPr>
                        <a:t>&lt;60</a:t>
                      </a:r>
                      <a:endParaRPr lang="en-US" sz="1100" dirty="0">
                        <a:latin typeface="Comic Sans MS" panose="030F0702030302020204" pitchFamily="66" charset="0"/>
                        <a:ea typeface="NiceandNeat" panose="02000603000000000000" pitchFamily="2" charset="0"/>
                        <a:cs typeface="MV Boli" panose="02000500030200090000" pitchFamily="2" charset="0"/>
                      </a:endParaRPr>
                    </a:p>
                  </a:txBody>
                  <a:tcPr/>
                </a:tc>
              </a:tr>
            </a:tbl>
          </a:graphicData>
        </a:graphic>
      </p:graphicFrame>
      <p:sp>
        <p:nvSpPr>
          <p:cNvPr id="33" name="Rectangle 32"/>
          <p:cNvSpPr/>
          <p:nvPr/>
        </p:nvSpPr>
        <p:spPr>
          <a:xfrm>
            <a:off x="4714424" y="6527891"/>
            <a:ext cx="2618232" cy="28889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5552001" y="6371868"/>
            <a:ext cx="1384432" cy="345871"/>
            <a:chOff x="1118135" y="3949842"/>
            <a:chExt cx="1330162" cy="345871"/>
          </a:xfrm>
        </p:grpSpPr>
        <p:sp>
          <p:nvSpPr>
            <p:cNvPr id="35" name="Rectangle 34"/>
            <p:cNvSpPr/>
            <p:nvPr/>
          </p:nvSpPr>
          <p:spPr>
            <a:xfrm>
              <a:off x="1118135" y="3949842"/>
              <a:ext cx="1301580" cy="345871"/>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140237" y="3949842"/>
              <a:ext cx="1308060" cy="338554"/>
            </a:xfrm>
            <a:prstGeom prst="rect">
              <a:avLst/>
            </a:prstGeom>
            <a:noFill/>
          </p:spPr>
          <p:txBody>
            <a:bodyPr wrap="square" rtlCol="0">
              <a:spAutoFit/>
            </a:bodyPr>
            <a:lstStyle/>
            <a:p>
              <a:r>
                <a:rPr lang="en-US" sz="1600" b="1" dirty="0" smtClean="0">
                  <a:latin typeface="Comic Sans MS" panose="030F0702030302020204" pitchFamily="66" charset="0"/>
                  <a:ea typeface="NiceandNeat" panose="02000603000000000000" pitchFamily="2" charset="0"/>
                </a:rPr>
                <a:t>Absences</a:t>
              </a:r>
              <a:endParaRPr lang="en-US" sz="1600" b="1" dirty="0">
                <a:latin typeface="Comic Sans MS" panose="030F0702030302020204" pitchFamily="66" charset="0"/>
                <a:ea typeface="NiceandNeat" panose="02000603000000000000" pitchFamily="2" charset="0"/>
              </a:endParaRPr>
            </a:p>
          </p:txBody>
        </p:sp>
      </p:grpSp>
      <p:sp>
        <p:nvSpPr>
          <p:cNvPr id="37" name="TextBox 36"/>
          <p:cNvSpPr txBox="1"/>
          <p:nvPr/>
        </p:nvSpPr>
        <p:spPr>
          <a:xfrm>
            <a:off x="4714424" y="6739143"/>
            <a:ext cx="2584734" cy="2308324"/>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latin typeface="Comic Sans MS" panose="030F0702030302020204" pitchFamily="66" charset="0"/>
                <a:ea typeface="NiceandNeat" panose="02000603000000000000" pitchFamily="2" charset="0"/>
              </a:rPr>
              <a:t>If you are absent, you will be given make-up work upon your return to school.  </a:t>
            </a:r>
          </a:p>
          <a:p>
            <a:pPr marL="285750" indent="-285750">
              <a:buFont typeface="Arial" panose="020B0604020202020204" pitchFamily="34" charset="0"/>
              <a:buChar char="•"/>
            </a:pPr>
            <a:r>
              <a:rPr lang="en-US" sz="1200" dirty="0" smtClean="0">
                <a:latin typeface="Comic Sans MS" panose="030F0702030302020204" pitchFamily="66" charset="0"/>
                <a:ea typeface="NiceandNeat" panose="02000603000000000000" pitchFamily="2" charset="0"/>
              </a:rPr>
              <a:t>However many days you missed, is how many days you have to turn in the missed assignment.  </a:t>
            </a:r>
          </a:p>
          <a:p>
            <a:pPr marL="285750" indent="-285750">
              <a:buFont typeface="Arial" panose="020B0604020202020204" pitchFamily="34" charset="0"/>
              <a:buChar char="•"/>
            </a:pPr>
            <a:r>
              <a:rPr lang="en-US" sz="1200" dirty="0" smtClean="0">
                <a:latin typeface="Comic Sans MS" panose="030F0702030302020204" pitchFamily="66" charset="0"/>
                <a:ea typeface="NiceandNeat" panose="02000603000000000000" pitchFamily="2" charset="0"/>
              </a:rPr>
              <a:t>It will be a zero if not turned in within the allotted amount of time.</a:t>
            </a:r>
          </a:p>
          <a:p>
            <a:pPr marL="285750" indent="-285750">
              <a:buFont typeface="Arial" panose="020B0604020202020204" pitchFamily="34" charset="0"/>
              <a:buChar char="•"/>
            </a:pPr>
            <a:r>
              <a:rPr lang="en-US" sz="1200" u="sng" dirty="0" smtClean="0">
                <a:latin typeface="Comic Sans MS" panose="030F0702030302020204" pitchFamily="66" charset="0"/>
                <a:ea typeface="NiceandNeat" panose="02000603000000000000" pitchFamily="2" charset="0"/>
              </a:rPr>
              <a:t>Students are responsible </a:t>
            </a:r>
            <a:r>
              <a:rPr lang="en-US" sz="1200" dirty="0" smtClean="0">
                <a:latin typeface="Comic Sans MS" panose="030F0702030302020204" pitchFamily="66" charset="0"/>
                <a:ea typeface="NiceandNeat" panose="02000603000000000000" pitchFamily="2" charset="0"/>
              </a:rPr>
              <a:t>for turning this work in on time.</a:t>
            </a:r>
          </a:p>
        </p:txBody>
      </p:sp>
    </p:spTree>
    <p:extLst>
      <p:ext uri="{BB962C8B-B14F-4D97-AF65-F5344CB8AC3E}">
        <p14:creationId xmlns:p14="http://schemas.microsoft.com/office/powerpoint/2010/main" val="2650974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09600" y="6400800"/>
            <a:ext cx="6648450" cy="2914649"/>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69651" y="5201998"/>
            <a:ext cx="7028860" cy="2276724"/>
            <a:chOff x="672634" y="6105276"/>
            <a:chExt cx="6566365" cy="2438400"/>
          </a:xfrm>
        </p:grpSpPr>
        <p:sp>
          <p:nvSpPr>
            <p:cNvPr id="2" name="Horizontal Scroll 1"/>
            <p:cNvSpPr/>
            <p:nvPr/>
          </p:nvSpPr>
          <p:spPr>
            <a:xfrm>
              <a:off x="672634" y="6105276"/>
              <a:ext cx="6566365" cy="2438400"/>
            </a:xfrm>
            <a:prstGeom prst="horizontalScroll">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015558" y="6555461"/>
              <a:ext cx="6197615" cy="1285567"/>
            </a:xfrm>
            <a:prstGeom prst="rect">
              <a:avLst/>
            </a:prstGeom>
            <a:noFill/>
          </p:spPr>
          <p:txBody>
            <a:bodyPr wrap="square" rtlCol="0">
              <a:spAutoFit/>
            </a:bodyPr>
            <a:lstStyle/>
            <a:p>
              <a:r>
                <a:rPr lang="en-US" sz="2400" dirty="0" smtClean="0">
                  <a:latin typeface="Comic Sans MS" panose="030F0702030302020204" pitchFamily="66" charset="0"/>
                  <a:ea typeface="NiceandNeat" panose="02000603000000000000" pitchFamily="2" charset="0"/>
                </a:rPr>
                <a:t>I acknowledge that I understand </a:t>
              </a:r>
              <a:r>
                <a:rPr lang="en-US" sz="2400" dirty="0" smtClean="0">
                  <a:latin typeface="Comic Sans MS" panose="030F0702030302020204" pitchFamily="66" charset="0"/>
                  <a:ea typeface="NiceandNeat" panose="02000603000000000000" pitchFamily="2" charset="0"/>
                </a:rPr>
                <a:t>the</a:t>
              </a:r>
              <a:r>
                <a:rPr lang="en-US" sz="2400" dirty="0" smtClean="0">
                  <a:latin typeface="Comic Sans MS" panose="030F0702030302020204" pitchFamily="66" charset="0"/>
                  <a:ea typeface="NiceandNeat" panose="02000603000000000000" pitchFamily="2" charset="0"/>
                </a:rPr>
                <a:t> </a:t>
              </a:r>
              <a:r>
                <a:rPr lang="en-US" sz="2400" dirty="0" smtClean="0">
                  <a:latin typeface="Comic Sans MS" panose="030F0702030302020204" pitchFamily="66" charset="0"/>
                  <a:ea typeface="NiceandNeat" panose="02000603000000000000" pitchFamily="2" charset="0"/>
                </a:rPr>
                <a:t>rules, consequences, and policies of this classroom for the 2019-2020 school year.   </a:t>
              </a:r>
            </a:p>
          </p:txBody>
        </p:sp>
      </p:grpSp>
      <p:grpSp>
        <p:nvGrpSpPr>
          <p:cNvPr id="39" name="Group 38"/>
          <p:cNvGrpSpPr/>
          <p:nvPr/>
        </p:nvGrpSpPr>
        <p:grpSpPr>
          <a:xfrm>
            <a:off x="369651" y="622570"/>
            <a:ext cx="7042826" cy="583660"/>
            <a:chOff x="603113" y="603115"/>
            <a:chExt cx="7081736" cy="1245140"/>
          </a:xfrm>
        </p:grpSpPr>
        <p:sp>
          <p:nvSpPr>
            <p:cNvPr id="40" name="Up Ribbon 39"/>
            <p:cNvSpPr/>
            <p:nvPr/>
          </p:nvSpPr>
          <p:spPr>
            <a:xfrm>
              <a:off x="603113" y="603115"/>
              <a:ext cx="7081736" cy="1245140"/>
            </a:xfrm>
            <a:prstGeom prst="ribbon2">
              <a:avLst>
                <a:gd name="adj1" fmla="val 4167"/>
                <a:gd name="adj2" fmla="val 7500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157590" y="603115"/>
              <a:ext cx="5972784" cy="1116201"/>
            </a:xfrm>
            <a:prstGeom prst="rect">
              <a:avLst/>
            </a:prstGeom>
            <a:noFill/>
          </p:spPr>
          <p:txBody>
            <a:bodyPr wrap="square" rtlCol="0">
              <a:spAutoFit/>
            </a:bodyPr>
            <a:lstStyle/>
            <a:p>
              <a:pPr algn="ctr"/>
              <a:r>
                <a:rPr lang="en-US" sz="2800" b="1" dirty="0" smtClean="0">
                  <a:latin typeface="Comic Sans MS" panose="030F0702030302020204" pitchFamily="66" charset="0"/>
                  <a:ea typeface="NiceandNeat" panose="02000603000000000000" pitchFamily="2" charset="0"/>
                </a:rPr>
                <a:t>Please Sign &amp; Return</a:t>
              </a:r>
              <a:endParaRPr lang="en-US" sz="2800" b="1" dirty="0">
                <a:latin typeface="Comic Sans MS" panose="030F0702030302020204" pitchFamily="66" charset="0"/>
                <a:ea typeface="NiceandNeat" panose="02000603000000000000" pitchFamily="2" charset="0"/>
              </a:endParaRPr>
            </a:p>
          </p:txBody>
        </p:sp>
      </p:grpSp>
      <p:sp>
        <p:nvSpPr>
          <p:cNvPr id="42" name="TextBox 41"/>
          <p:cNvSpPr txBox="1"/>
          <p:nvPr/>
        </p:nvSpPr>
        <p:spPr>
          <a:xfrm>
            <a:off x="609598" y="7584308"/>
            <a:ext cx="6888399" cy="369332"/>
          </a:xfrm>
          <a:prstGeom prst="rect">
            <a:avLst/>
          </a:prstGeom>
          <a:noFill/>
        </p:spPr>
        <p:txBody>
          <a:bodyPr wrap="square" rtlCol="0">
            <a:spAutoFit/>
          </a:bodyPr>
          <a:lstStyle/>
          <a:p>
            <a:r>
              <a:rPr lang="en-US" sz="1600" b="1" dirty="0" smtClean="0">
                <a:latin typeface="Comic Sans MS" panose="030F0702030302020204" pitchFamily="66" charset="0"/>
                <a:ea typeface="NiceandNeat" panose="02000603000000000000" pitchFamily="2" charset="0"/>
              </a:rPr>
              <a:t>Student Signature</a:t>
            </a:r>
            <a:r>
              <a:rPr lang="en-US" dirty="0" smtClean="0">
                <a:latin typeface="Comic Sans MS" panose="030F0702030302020204" pitchFamily="66" charset="0"/>
                <a:ea typeface="NiceandNeat" panose="02000603000000000000" pitchFamily="2" charset="0"/>
              </a:rPr>
              <a:t>: </a:t>
            </a:r>
            <a:r>
              <a:rPr lang="en-US" dirty="0" smtClean="0">
                <a:latin typeface="Comic Sans MS" panose="030F0702030302020204" pitchFamily="66" charset="0"/>
                <a:ea typeface="NiceandNeat" panose="02000603000000000000" pitchFamily="2" charset="0"/>
              </a:rPr>
              <a:t>____________________</a:t>
            </a:r>
            <a:r>
              <a:rPr lang="en-US" b="1" dirty="0" smtClean="0">
                <a:latin typeface="Comic Sans MS" panose="030F0702030302020204" pitchFamily="66" charset="0"/>
                <a:ea typeface="NiceandNeat" panose="02000603000000000000" pitchFamily="2" charset="0"/>
              </a:rPr>
              <a:t> </a:t>
            </a:r>
            <a:r>
              <a:rPr lang="en-US" sz="1600" b="1" dirty="0" smtClean="0">
                <a:latin typeface="Comic Sans MS" panose="030F0702030302020204" pitchFamily="66" charset="0"/>
                <a:ea typeface="NiceandNeat" panose="02000603000000000000" pitchFamily="2" charset="0"/>
              </a:rPr>
              <a:t>Date</a:t>
            </a:r>
            <a:r>
              <a:rPr lang="en-US" dirty="0" smtClean="0">
                <a:latin typeface="Comic Sans MS" panose="030F0702030302020204" pitchFamily="66" charset="0"/>
                <a:ea typeface="NiceandNeat" panose="02000603000000000000" pitchFamily="2" charset="0"/>
              </a:rPr>
              <a:t>:_______</a:t>
            </a:r>
          </a:p>
        </p:txBody>
      </p:sp>
      <p:sp>
        <p:nvSpPr>
          <p:cNvPr id="43" name="TextBox 42"/>
          <p:cNvSpPr txBox="1"/>
          <p:nvPr/>
        </p:nvSpPr>
        <p:spPr>
          <a:xfrm>
            <a:off x="609599" y="8403903"/>
            <a:ext cx="6888399" cy="369332"/>
          </a:xfrm>
          <a:prstGeom prst="rect">
            <a:avLst/>
          </a:prstGeom>
          <a:noFill/>
        </p:spPr>
        <p:txBody>
          <a:bodyPr wrap="square" rtlCol="0">
            <a:spAutoFit/>
          </a:bodyPr>
          <a:lstStyle/>
          <a:p>
            <a:r>
              <a:rPr lang="en-US" sz="1600" b="1" dirty="0" smtClean="0">
                <a:latin typeface="Comic Sans MS" panose="030F0702030302020204" pitchFamily="66" charset="0"/>
                <a:ea typeface="NiceandNeat" panose="02000603000000000000" pitchFamily="2" charset="0"/>
              </a:rPr>
              <a:t>Parent Signature</a:t>
            </a:r>
            <a:r>
              <a:rPr lang="en-US" dirty="0" smtClean="0">
                <a:latin typeface="Comic Sans MS" panose="030F0702030302020204" pitchFamily="66" charset="0"/>
                <a:ea typeface="NiceandNeat" panose="02000603000000000000" pitchFamily="2" charset="0"/>
              </a:rPr>
              <a:t>: </a:t>
            </a:r>
            <a:r>
              <a:rPr lang="en-US" dirty="0" smtClean="0">
                <a:latin typeface="Comic Sans MS" panose="030F0702030302020204" pitchFamily="66" charset="0"/>
                <a:ea typeface="NiceandNeat" panose="02000603000000000000" pitchFamily="2" charset="0"/>
              </a:rPr>
              <a:t>_____________________</a:t>
            </a:r>
            <a:r>
              <a:rPr lang="en-US" b="1" dirty="0" smtClean="0">
                <a:latin typeface="Comic Sans MS" panose="030F0702030302020204" pitchFamily="66" charset="0"/>
                <a:ea typeface="NiceandNeat" panose="02000603000000000000" pitchFamily="2" charset="0"/>
              </a:rPr>
              <a:t> </a:t>
            </a:r>
            <a:r>
              <a:rPr lang="en-US" sz="1600" b="1" dirty="0" smtClean="0">
                <a:latin typeface="Comic Sans MS" panose="030F0702030302020204" pitchFamily="66" charset="0"/>
                <a:ea typeface="NiceandNeat" panose="02000603000000000000" pitchFamily="2" charset="0"/>
              </a:rPr>
              <a:t>Date</a:t>
            </a:r>
            <a:r>
              <a:rPr lang="en-US" dirty="0" smtClean="0">
                <a:latin typeface="Comic Sans MS" panose="030F0702030302020204" pitchFamily="66" charset="0"/>
                <a:ea typeface="NiceandNeat" panose="02000603000000000000" pitchFamily="2" charset="0"/>
              </a:rPr>
              <a:t>:_______</a:t>
            </a:r>
          </a:p>
        </p:txBody>
      </p:sp>
      <p:pic>
        <p:nvPicPr>
          <p:cNvPr id="6" name="Picture 5"/>
          <p:cNvPicPr>
            <a:picLocks noChangeAspect="1"/>
          </p:cNvPicPr>
          <p:nvPr/>
        </p:nvPicPr>
        <p:blipFill>
          <a:blip r:embed="rId3"/>
          <a:stretch>
            <a:fillRect/>
          </a:stretch>
        </p:blipFill>
        <p:spPr>
          <a:xfrm>
            <a:off x="609598" y="1262597"/>
            <a:ext cx="3295652" cy="4205348"/>
          </a:xfrm>
          <a:prstGeom prst="rect">
            <a:avLst/>
          </a:prstGeom>
          <a:ln w="38100">
            <a:solidFill>
              <a:schemeClr val="tx1"/>
            </a:solidFill>
          </a:ln>
        </p:spPr>
      </p:pic>
      <p:pic>
        <p:nvPicPr>
          <p:cNvPr id="7" name="Picture 6"/>
          <p:cNvPicPr>
            <a:picLocks noChangeAspect="1"/>
          </p:cNvPicPr>
          <p:nvPr/>
        </p:nvPicPr>
        <p:blipFill>
          <a:blip r:embed="rId4"/>
          <a:stretch>
            <a:fillRect/>
          </a:stretch>
        </p:blipFill>
        <p:spPr>
          <a:xfrm>
            <a:off x="3989768" y="1236028"/>
            <a:ext cx="3324225" cy="4239591"/>
          </a:xfrm>
          <a:prstGeom prst="rect">
            <a:avLst/>
          </a:prstGeom>
          <a:ln w="38100">
            <a:solidFill>
              <a:schemeClr val="tx1"/>
            </a:solidFill>
          </a:ln>
        </p:spPr>
      </p:pic>
    </p:spTree>
    <p:extLst>
      <p:ext uri="{BB962C8B-B14F-4D97-AF65-F5344CB8AC3E}">
        <p14:creationId xmlns:p14="http://schemas.microsoft.com/office/powerpoint/2010/main" val="2649550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628650" y="3155501"/>
            <a:ext cx="6591300" cy="6178999"/>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69650" y="1180272"/>
            <a:ext cx="7042826" cy="2276724"/>
            <a:chOff x="672634" y="6105276"/>
            <a:chExt cx="6579412" cy="2438400"/>
          </a:xfrm>
        </p:grpSpPr>
        <p:sp>
          <p:nvSpPr>
            <p:cNvPr id="2" name="Horizontal Scroll 1"/>
            <p:cNvSpPr/>
            <p:nvPr/>
          </p:nvSpPr>
          <p:spPr>
            <a:xfrm>
              <a:off x="672634" y="6105276"/>
              <a:ext cx="6566365" cy="2438400"/>
            </a:xfrm>
            <a:prstGeom prst="horizontalScroll">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1054431" y="6539645"/>
              <a:ext cx="6197615" cy="1681126"/>
            </a:xfrm>
            <a:prstGeom prst="rect">
              <a:avLst/>
            </a:prstGeom>
            <a:noFill/>
          </p:spPr>
          <p:txBody>
            <a:bodyPr wrap="square" rtlCol="0">
              <a:spAutoFit/>
            </a:bodyPr>
            <a:lstStyle/>
            <a:p>
              <a:r>
                <a:rPr lang="en-US" sz="2400" dirty="0" smtClean="0">
                  <a:latin typeface="Comic Sans MS" panose="030F0702030302020204" pitchFamily="66" charset="0"/>
                  <a:ea typeface="NiceandNeat" panose="02000603000000000000" pitchFamily="2" charset="0"/>
                </a:rPr>
                <a:t>Please list any questions, comments, or concerns you might have.  I will do my best to get back with you.  Please leave me your email address or phone number.</a:t>
              </a:r>
            </a:p>
          </p:txBody>
        </p:sp>
      </p:grpSp>
      <p:grpSp>
        <p:nvGrpSpPr>
          <p:cNvPr id="39" name="Group 38"/>
          <p:cNvGrpSpPr/>
          <p:nvPr/>
        </p:nvGrpSpPr>
        <p:grpSpPr>
          <a:xfrm>
            <a:off x="369651" y="622570"/>
            <a:ext cx="7042826" cy="583660"/>
            <a:chOff x="603113" y="603115"/>
            <a:chExt cx="7081736" cy="1245140"/>
          </a:xfrm>
        </p:grpSpPr>
        <p:sp>
          <p:nvSpPr>
            <p:cNvPr id="40" name="Up Ribbon 39"/>
            <p:cNvSpPr/>
            <p:nvPr/>
          </p:nvSpPr>
          <p:spPr>
            <a:xfrm>
              <a:off x="603113" y="603115"/>
              <a:ext cx="7081736" cy="1245140"/>
            </a:xfrm>
            <a:prstGeom prst="ribbon2">
              <a:avLst>
                <a:gd name="adj1" fmla="val 4167"/>
                <a:gd name="adj2" fmla="val 7500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157589" y="630784"/>
              <a:ext cx="5972784" cy="984884"/>
            </a:xfrm>
            <a:prstGeom prst="rect">
              <a:avLst/>
            </a:prstGeom>
            <a:noFill/>
          </p:spPr>
          <p:txBody>
            <a:bodyPr wrap="square" rtlCol="0">
              <a:spAutoFit/>
            </a:bodyPr>
            <a:lstStyle/>
            <a:p>
              <a:pPr algn="ctr"/>
              <a:r>
                <a:rPr lang="en-US" sz="2400" b="1" dirty="0" smtClean="0">
                  <a:latin typeface="Comic Sans MS" panose="030F0702030302020204" pitchFamily="66" charset="0"/>
                  <a:ea typeface="NiceandNeat" panose="02000603000000000000" pitchFamily="2" charset="0"/>
                </a:rPr>
                <a:t>Questions, Comments, Concerns</a:t>
              </a:r>
              <a:endParaRPr lang="en-US" sz="2400" b="1" dirty="0">
                <a:latin typeface="Comic Sans MS" panose="030F0702030302020204" pitchFamily="66" charset="0"/>
                <a:ea typeface="NiceandNeat" panose="02000603000000000000" pitchFamily="2" charset="0"/>
              </a:endParaRPr>
            </a:p>
          </p:txBody>
        </p:sp>
      </p:grpSp>
    </p:spTree>
    <p:extLst>
      <p:ext uri="{BB962C8B-B14F-4D97-AF65-F5344CB8AC3E}">
        <p14:creationId xmlns:p14="http://schemas.microsoft.com/office/powerpoint/2010/main" val="1743257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620</Words>
  <Application>Microsoft Office PowerPoint</Application>
  <PresentationFormat>Custom</PresentationFormat>
  <Paragraphs>72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Comic Sans MS</vt:lpstr>
      <vt:lpstr>MV Boli</vt:lpstr>
      <vt:lpstr>NiceandNeat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Breazeale</dc:creator>
  <cp:lastModifiedBy>Alice Breazeale</cp:lastModifiedBy>
  <cp:revision>26</cp:revision>
  <dcterms:created xsi:type="dcterms:W3CDTF">2019-07-14T19:03:59Z</dcterms:created>
  <dcterms:modified xsi:type="dcterms:W3CDTF">2019-07-14T23:17:09Z</dcterms:modified>
</cp:coreProperties>
</file>